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3" r:id="rId4"/>
    <p:sldId id="264" r:id="rId5"/>
    <p:sldId id="265" r:id="rId6"/>
    <p:sldId id="266" r:id="rId7"/>
    <p:sldId id="267" r:id="rId8"/>
    <p:sldId id="268" r:id="rId9"/>
    <p:sldId id="270" r:id="rId10"/>
    <p:sldId id="269" r:id="rId11"/>
    <p:sldId id="272" r:id="rId12"/>
    <p:sldId id="273" r:id="rId13"/>
    <p:sldId id="271" r:id="rId14"/>
    <p:sldId id="274" r:id="rId15"/>
    <p:sldId id="277" r:id="rId16"/>
    <p:sldId id="278" r:id="rId17"/>
    <p:sldId id="279" r:id="rId18"/>
    <p:sldId id="275" r:id="rId19"/>
    <p:sldId id="276" r:id="rId20"/>
    <p:sldId id="280" r:id="rId21"/>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81" autoAdjust="0"/>
    <p:restoredTop sz="94660"/>
  </p:normalViewPr>
  <p:slideViewPr>
    <p:cSldViewPr>
      <p:cViewPr varScale="1">
        <p:scale>
          <a:sx n="121" d="100"/>
          <a:sy n="121" d="100"/>
        </p:scale>
        <p:origin x="966"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endParaRPr lang="zh-CN" altLang="zh-CN"/>
          </a:p>
        </p:txBody>
      </p:sp>
      <p:sp>
        <p:nvSpPr>
          <p:cNvPr id="5" name="页脚占位符 4"/>
          <p:cNvSpPr>
            <a:spLocks noGrp="1"/>
          </p:cNvSpPr>
          <p:nvPr>
            <p:ph type="ftr" sz="quarter" idx="11"/>
          </p:nvPr>
        </p:nvSpPr>
        <p:spPr/>
        <p:txBody>
          <a:bodyPr/>
          <a:lstStyle>
            <a:lvl1pPr>
              <a:defRPr/>
            </a:lvl1pPr>
          </a:lstStyle>
          <a:p>
            <a:endParaRPr lang="zh-CN" altLang="zh-CN"/>
          </a:p>
        </p:txBody>
      </p:sp>
      <p:sp>
        <p:nvSpPr>
          <p:cNvPr id="6" name="灯片编号占位符 5"/>
          <p:cNvSpPr>
            <a:spLocks noGrp="1"/>
          </p:cNvSpPr>
          <p:nvPr>
            <p:ph type="sldNum" sz="quarter" idx="12"/>
          </p:nvPr>
        </p:nvSpPr>
        <p:spPr/>
        <p:txBody>
          <a:bodyPr/>
          <a:lstStyle>
            <a:lvl1pPr>
              <a:defRPr/>
            </a:lvl1pPr>
          </a:lstStyle>
          <a:p>
            <a:fld id="{EA31E5F0-9E29-41B6-8BCA-911D57365169}" type="slidenum">
              <a:rPr lang="zh-CN" altLang="zh-CN"/>
              <a:pPr/>
              <a:t>‹#›</a:t>
            </a:fld>
            <a:endParaRPr lang="zh-CN" altLang="zh-CN"/>
          </a:p>
        </p:txBody>
      </p:sp>
    </p:spTree>
    <p:extLst>
      <p:ext uri="{BB962C8B-B14F-4D97-AF65-F5344CB8AC3E}">
        <p14:creationId xmlns:p14="http://schemas.microsoft.com/office/powerpoint/2010/main" val="1379882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zh-CN" altLang="zh-CN"/>
          </a:p>
        </p:txBody>
      </p:sp>
      <p:sp>
        <p:nvSpPr>
          <p:cNvPr id="5" name="页脚占位符 4"/>
          <p:cNvSpPr>
            <a:spLocks noGrp="1"/>
          </p:cNvSpPr>
          <p:nvPr>
            <p:ph type="ftr" sz="quarter" idx="11"/>
          </p:nvPr>
        </p:nvSpPr>
        <p:spPr/>
        <p:txBody>
          <a:bodyPr/>
          <a:lstStyle>
            <a:lvl1pPr>
              <a:defRPr/>
            </a:lvl1pPr>
          </a:lstStyle>
          <a:p>
            <a:endParaRPr lang="zh-CN" altLang="zh-CN"/>
          </a:p>
        </p:txBody>
      </p:sp>
      <p:sp>
        <p:nvSpPr>
          <p:cNvPr id="6" name="灯片编号占位符 5"/>
          <p:cNvSpPr>
            <a:spLocks noGrp="1"/>
          </p:cNvSpPr>
          <p:nvPr>
            <p:ph type="sldNum" sz="quarter" idx="12"/>
          </p:nvPr>
        </p:nvSpPr>
        <p:spPr/>
        <p:txBody>
          <a:bodyPr/>
          <a:lstStyle>
            <a:lvl1pPr>
              <a:defRPr/>
            </a:lvl1pPr>
          </a:lstStyle>
          <a:p>
            <a:fld id="{C4E27BF4-11FD-4AA2-B119-29BE9F534D37}" type="slidenum">
              <a:rPr lang="zh-CN" altLang="zh-CN"/>
              <a:pPr/>
              <a:t>‹#›</a:t>
            </a:fld>
            <a:endParaRPr lang="zh-CN" altLang="zh-CN"/>
          </a:p>
        </p:txBody>
      </p:sp>
    </p:spTree>
    <p:extLst>
      <p:ext uri="{BB962C8B-B14F-4D97-AF65-F5344CB8AC3E}">
        <p14:creationId xmlns:p14="http://schemas.microsoft.com/office/powerpoint/2010/main" val="3755684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zh-CN" altLang="zh-CN"/>
          </a:p>
        </p:txBody>
      </p:sp>
      <p:sp>
        <p:nvSpPr>
          <p:cNvPr id="5" name="页脚占位符 4"/>
          <p:cNvSpPr>
            <a:spLocks noGrp="1"/>
          </p:cNvSpPr>
          <p:nvPr>
            <p:ph type="ftr" sz="quarter" idx="11"/>
          </p:nvPr>
        </p:nvSpPr>
        <p:spPr/>
        <p:txBody>
          <a:bodyPr/>
          <a:lstStyle>
            <a:lvl1pPr>
              <a:defRPr/>
            </a:lvl1pPr>
          </a:lstStyle>
          <a:p>
            <a:endParaRPr lang="zh-CN" altLang="zh-CN"/>
          </a:p>
        </p:txBody>
      </p:sp>
      <p:sp>
        <p:nvSpPr>
          <p:cNvPr id="6" name="灯片编号占位符 5"/>
          <p:cNvSpPr>
            <a:spLocks noGrp="1"/>
          </p:cNvSpPr>
          <p:nvPr>
            <p:ph type="sldNum" sz="quarter" idx="12"/>
          </p:nvPr>
        </p:nvSpPr>
        <p:spPr/>
        <p:txBody>
          <a:bodyPr/>
          <a:lstStyle>
            <a:lvl1pPr>
              <a:defRPr/>
            </a:lvl1pPr>
          </a:lstStyle>
          <a:p>
            <a:fld id="{520F1897-7CB3-41E1-90B5-7C861B7B4C87}" type="slidenum">
              <a:rPr lang="zh-CN" altLang="zh-CN"/>
              <a:pPr/>
              <a:t>‹#›</a:t>
            </a:fld>
            <a:endParaRPr lang="zh-CN" altLang="zh-CN"/>
          </a:p>
        </p:txBody>
      </p:sp>
    </p:spTree>
    <p:extLst>
      <p:ext uri="{BB962C8B-B14F-4D97-AF65-F5344CB8AC3E}">
        <p14:creationId xmlns:p14="http://schemas.microsoft.com/office/powerpoint/2010/main" val="1373948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zh-CN" altLang="zh-CN"/>
          </a:p>
        </p:txBody>
      </p:sp>
      <p:sp>
        <p:nvSpPr>
          <p:cNvPr id="5" name="页脚占位符 4"/>
          <p:cNvSpPr>
            <a:spLocks noGrp="1"/>
          </p:cNvSpPr>
          <p:nvPr>
            <p:ph type="ftr" sz="quarter" idx="11"/>
          </p:nvPr>
        </p:nvSpPr>
        <p:spPr/>
        <p:txBody>
          <a:bodyPr/>
          <a:lstStyle>
            <a:lvl1pPr>
              <a:defRPr/>
            </a:lvl1pPr>
          </a:lstStyle>
          <a:p>
            <a:endParaRPr lang="zh-CN" altLang="zh-CN"/>
          </a:p>
        </p:txBody>
      </p:sp>
      <p:sp>
        <p:nvSpPr>
          <p:cNvPr id="6" name="灯片编号占位符 5"/>
          <p:cNvSpPr>
            <a:spLocks noGrp="1"/>
          </p:cNvSpPr>
          <p:nvPr>
            <p:ph type="sldNum" sz="quarter" idx="12"/>
          </p:nvPr>
        </p:nvSpPr>
        <p:spPr/>
        <p:txBody>
          <a:bodyPr/>
          <a:lstStyle>
            <a:lvl1pPr>
              <a:defRPr/>
            </a:lvl1pPr>
          </a:lstStyle>
          <a:p>
            <a:fld id="{7ABAFCC7-4F24-461F-ABFC-7F5E6000B72F}" type="slidenum">
              <a:rPr lang="zh-CN" altLang="zh-CN"/>
              <a:pPr/>
              <a:t>‹#›</a:t>
            </a:fld>
            <a:endParaRPr lang="zh-CN" altLang="zh-CN"/>
          </a:p>
        </p:txBody>
      </p:sp>
    </p:spTree>
    <p:extLst>
      <p:ext uri="{BB962C8B-B14F-4D97-AF65-F5344CB8AC3E}">
        <p14:creationId xmlns:p14="http://schemas.microsoft.com/office/powerpoint/2010/main" val="224615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zh-CN" altLang="zh-CN"/>
          </a:p>
        </p:txBody>
      </p:sp>
      <p:sp>
        <p:nvSpPr>
          <p:cNvPr id="5" name="页脚占位符 4"/>
          <p:cNvSpPr>
            <a:spLocks noGrp="1"/>
          </p:cNvSpPr>
          <p:nvPr>
            <p:ph type="ftr" sz="quarter" idx="11"/>
          </p:nvPr>
        </p:nvSpPr>
        <p:spPr/>
        <p:txBody>
          <a:bodyPr/>
          <a:lstStyle>
            <a:lvl1pPr>
              <a:defRPr/>
            </a:lvl1pPr>
          </a:lstStyle>
          <a:p>
            <a:endParaRPr lang="zh-CN" altLang="zh-CN"/>
          </a:p>
        </p:txBody>
      </p:sp>
      <p:sp>
        <p:nvSpPr>
          <p:cNvPr id="6" name="灯片编号占位符 5"/>
          <p:cNvSpPr>
            <a:spLocks noGrp="1"/>
          </p:cNvSpPr>
          <p:nvPr>
            <p:ph type="sldNum" sz="quarter" idx="12"/>
          </p:nvPr>
        </p:nvSpPr>
        <p:spPr/>
        <p:txBody>
          <a:bodyPr/>
          <a:lstStyle>
            <a:lvl1pPr>
              <a:defRPr/>
            </a:lvl1pPr>
          </a:lstStyle>
          <a:p>
            <a:fld id="{CAB7D36C-59D6-4B94-826A-E330863B8E1D}" type="slidenum">
              <a:rPr lang="zh-CN" altLang="zh-CN"/>
              <a:pPr/>
              <a:t>‹#›</a:t>
            </a:fld>
            <a:endParaRPr lang="zh-CN" altLang="zh-CN"/>
          </a:p>
        </p:txBody>
      </p:sp>
    </p:spTree>
    <p:extLst>
      <p:ext uri="{BB962C8B-B14F-4D97-AF65-F5344CB8AC3E}">
        <p14:creationId xmlns:p14="http://schemas.microsoft.com/office/powerpoint/2010/main" val="2655536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zh-CN" altLang="zh-CN"/>
          </a:p>
        </p:txBody>
      </p:sp>
      <p:sp>
        <p:nvSpPr>
          <p:cNvPr id="6" name="页脚占位符 5"/>
          <p:cNvSpPr>
            <a:spLocks noGrp="1"/>
          </p:cNvSpPr>
          <p:nvPr>
            <p:ph type="ftr" sz="quarter" idx="11"/>
          </p:nvPr>
        </p:nvSpPr>
        <p:spPr/>
        <p:txBody>
          <a:bodyPr/>
          <a:lstStyle>
            <a:lvl1pPr>
              <a:defRPr/>
            </a:lvl1pPr>
          </a:lstStyle>
          <a:p>
            <a:endParaRPr lang="zh-CN" altLang="zh-CN"/>
          </a:p>
        </p:txBody>
      </p:sp>
      <p:sp>
        <p:nvSpPr>
          <p:cNvPr id="7" name="灯片编号占位符 6"/>
          <p:cNvSpPr>
            <a:spLocks noGrp="1"/>
          </p:cNvSpPr>
          <p:nvPr>
            <p:ph type="sldNum" sz="quarter" idx="12"/>
          </p:nvPr>
        </p:nvSpPr>
        <p:spPr/>
        <p:txBody>
          <a:bodyPr/>
          <a:lstStyle>
            <a:lvl1pPr>
              <a:defRPr/>
            </a:lvl1pPr>
          </a:lstStyle>
          <a:p>
            <a:fld id="{96FDAE89-CF07-4E86-B665-4B5C615D07B8}" type="slidenum">
              <a:rPr lang="zh-CN" altLang="zh-CN"/>
              <a:pPr/>
              <a:t>‹#›</a:t>
            </a:fld>
            <a:endParaRPr lang="zh-CN" altLang="zh-CN"/>
          </a:p>
        </p:txBody>
      </p:sp>
    </p:spTree>
    <p:extLst>
      <p:ext uri="{BB962C8B-B14F-4D97-AF65-F5344CB8AC3E}">
        <p14:creationId xmlns:p14="http://schemas.microsoft.com/office/powerpoint/2010/main" val="2188144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30238" y="2505075"/>
            <a:ext cx="386873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29150" y="2505075"/>
            <a:ext cx="38877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zh-CN" altLang="zh-CN"/>
          </a:p>
        </p:txBody>
      </p:sp>
      <p:sp>
        <p:nvSpPr>
          <p:cNvPr id="8" name="页脚占位符 7"/>
          <p:cNvSpPr>
            <a:spLocks noGrp="1"/>
          </p:cNvSpPr>
          <p:nvPr>
            <p:ph type="ftr" sz="quarter" idx="11"/>
          </p:nvPr>
        </p:nvSpPr>
        <p:spPr/>
        <p:txBody>
          <a:bodyPr/>
          <a:lstStyle>
            <a:lvl1pPr>
              <a:defRPr/>
            </a:lvl1pPr>
          </a:lstStyle>
          <a:p>
            <a:endParaRPr lang="zh-CN" altLang="zh-CN"/>
          </a:p>
        </p:txBody>
      </p:sp>
      <p:sp>
        <p:nvSpPr>
          <p:cNvPr id="9" name="灯片编号占位符 8"/>
          <p:cNvSpPr>
            <a:spLocks noGrp="1"/>
          </p:cNvSpPr>
          <p:nvPr>
            <p:ph type="sldNum" sz="quarter" idx="12"/>
          </p:nvPr>
        </p:nvSpPr>
        <p:spPr/>
        <p:txBody>
          <a:bodyPr/>
          <a:lstStyle>
            <a:lvl1pPr>
              <a:defRPr/>
            </a:lvl1pPr>
          </a:lstStyle>
          <a:p>
            <a:fld id="{F0CB082B-51DB-4920-84AA-A3C7F3CCA6E2}" type="slidenum">
              <a:rPr lang="zh-CN" altLang="zh-CN"/>
              <a:pPr/>
              <a:t>‹#›</a:t>
            </a:fld>
            <a:endParaRPr lang="zh-CN" altLang="zh-CN"/>
          </a:p>
        </p:txBody>
      </p:sp>
    </p:spTree>
    <p:extLst>
      <p:ext uri="{BB962C8B-B14F-4D97-AF65-F5344CB8AC3E}">
        <p14:creationId xmlns:p14="http://schemas.microsoft.com/office/powerpoint/2010/main" val="2439991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zh-CN" altLang="zh-CN"/>
          </a:p>
        </p:txBody>
      </p:sp>
      <p:sp>
        <p:nvSpPr>
          <p:cNvPr id="4" name="页脚占位符 3"/>
          <p:cNvSpPr>
            <a:spLocks noGrp="1"/>
          </p:cNvSpPr>
          <p:nvPr>
            <p:ph type="ftr" sz="quarter" idx="11"/>
          </p:nvPr>
        </p:nvSpPr>
        <p:spPr/>
        <p:txBody>
          <a:bodyPr/>
          <a:lstStyle>
            <a:lvl1pPr>
              <a:defRPr/>
            </a:lvl1pPr>
          </a:lstStyle>
          <a:p>
            <a:endParaRPr lang="zh-CN" altLang="zh-CN"/>
          </a:p>
        </p:txBody>
      </p:sp>
      <p:sp>
        <p:nvSpPr>
          <p:cNvPr id="5" name="灯片编号占位符 4"/>
          <p:cNvSpPr>
            <a:spLocks noGrp="1"/>
          </p:cNvSpPr>
          <p:nvPr>
            <p:ph type="sldNum" sz="quarter" idx="12"/>
          </p:nvPr>
        </p:nvSpPr>
        <p:spPr/>
        <p:txBody>
          <a:bodyPr/>
          <a:lstStyle>
            <a:lvl1pPr>
              <a:defRPr/>
            </a:lvl1pPr>
          </a:lstStyle>
          <a:p>
            <a:fld id="{91CF1D04-2D02-4B07-BB81-50B03F2E93C9}" type="slidenum">
              <a:rPr lang="zh-CN" altLang="zh-CN"/>
              <a:pPr/>
              <a:t>‹#›</a:t>
            </a:fld>
            <a:endParaRPr lang="zh-CN" altLang="zh-CN"/>
          </a:p>
        </p:txBody>
      </p:sp>
    </p:spTree>
    <p:extLst>
      <p:ext uri="{BB962C8B-B14F-4D97-AF65-F5344CB8AC3E}">
        <p14:creationId xmlns:p14="http://schemas.microsoft.com/office/powerpoint/2010/main" val="1293963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zh-CN" altLang="zh-CN"/>
          </a:p>
        </p:txBody>
      </p:sp>
      <p:sp>
        <p:nvSpPr>
          <p:cNvPr id="3" name="页脚占位符 2"/>
          <p:cNvSpPr>
            <a:spLocks noGrp="1"/>
          </p:cNvSpPr>
          <p:nvPr>
            <p:ph type="ftr" sz="quarter" idx="11"/>
          </p:nvPr>
        </p:nvSpPr>
        <p:spPr/>
        <p:txBody>
          <a:bodyPr/>
          <a:lstStyle>
            <a:lvl1pPr>
              <a:defRPr/>
            </a:lvl1pPr>
          </a:lstStyle>
          <a:p>
            <a:endParaRPr lang="zh-CN" altLang="zh-CN"/>
          </a:p>
        </p:txBody>
      </p:sp>
      <p:sp>
        <p:nvSpPr>
          <p:cNvPr id="4" name="灯片编号占位符 3"/>
          <p:cNvSpPr>
            <a:spLocks noGrp="1"/>
          </p:cNvSpPr>
          <p:nvPr>
            <p:ph type="sldNum" sz="quarter" idx="12"/>
          </p:nvPr>
        </p:nvSpPr>
        <p:spPr/>
        <p:txBody>
          <a:bodyPr/>
          <a:lstStyle>
            <a:lvl1pPr>
              <a:defRPr/>
            </a:lvl1pPr>
          </a:lstStyle>
          <a:p>
            <a:fld id="{A5E7DBB5-0632-4AD3-AACF-C6CF3B1CF6AB}" type="slidenum">
              <a:rPr lang="zh-CN" altLang="zh-CN"/>
              <a:pPr/>
              <a:t>‹#›</a:t>
            </a:fld>
            <a:endParaRPr lang="zh-CN" altLang="zh-CN"/>
          </a:p>
        </p:txBody>
      </p:sp>
    </p:spTree>
    <p:extLst>
      <p:ext uri="{BB962C8B-B14F-4D97-AF65-F5344CB8AC3E}">
        <p14:creationId xmlns:p14="http://schemas.microsoft.com/office/powerpoint/2010/main" val="2469999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zh-CN" altLang="zh-CN"/>
          </a:p>
        </p:txBody>
      </p:sp>
      <p:sp>
        <p:nvSpPr>
          <p:cNvPr id="6" name="页脚占位符 5"/>
          <p:cNvSpPr>
            <a:spLocks noGrp="1"/>
          </p:cNvSpPr>
          <p:nvPr>
            <p:ph type="ftr" sz="quarter" idx="11"/>
          </p:nvPr>
        </p:nvSpPr>
        <p:spPr/>
        <p:txBody>
          <a:bodyPr/>
          <a:lstStyle>
            <a:lvl1pPr>
              <a:defRPr/>
            </a:lvl1pPr>
          </a:lstStyle>
          <a:p>
            <a:endParaRPr lang="zh-CN" altLang="zh-CN"/>
          </a:p>
        </p:txBody>
      </p:sp>
      <p:sp>
        <p:nvSpPr>
          <p:cNvPr id="7" name="灯片编号占位符 6"/>
          <p:cNvSpPr>
            <a:spLocks noGrp="1"/>
          </p:cNvSpPr>
          <p:nvPr>
            <p:ph type="sldNum" sz="quarter" idx="12"/>
          </p:nvPr>
        </p:nvSpPr>
        <p:spPr/>
        <p:txBody>
          <a:bodyPr/>
          <a:lstStyle>
            <a:lvl1pPr>
              <a:defRPr/>
            </a:lvl1pPr>
          </a:lstStyle>
          <a:p>
            <a:fld id="{2B48E064-2774-445C-9C86-31C7A581FBC2}" type="slidenum">
              <a:rPr lang="zh-CN" altLang="zh-CN"/>
              <a:pPr/>
              <a:t>‹#›</a:t>
            </a:fld>
            <a:endParaRPr lang="zh-CN" altLang="zh-CN"/>
          </a:p>
        </p:txBody>
      </p:sp>
    </p:spTree>
    <p:extLst>
      <p:ext uri="{BB962C8B-B14F-4D97-AF65-F5344CB8AC3E}">
        <p14:creationId xmlns:p14="http://schemas.microsoft.com/office/powerpoint/2010/main" val="128406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zh-CN" altLang="zh-CN"/>
          </a:p>
        </p:txBody>
      </p:sp>
      <p:sp>
        <p:nvSpPr>
          <p:cNvPr id="6" name="页脚占位符 5"/>
          <p:cNvSpPr>
            <a:spLocks noGrp="1"/>
          </p:cNvSpPr>
          <p:nvPr>
            <p:ph type="ftr" sz="quarter" idx="11"/>
          </p:nvPr>
        </p:nvSpPr>
        <p:spPr/>
        <p:txBody>
          <a:bodyPr/>
          <a:lstStyle>
            <a:lvl1pPr>
              <a:defRPr/>
            </a:lvl1pPr>
          </a:lstStyle>
          <a:p>
            <a:endParaRPr lang="zh-CN" altLang="zh-CN"/>
          </a:p>
        </p:txBody>
      </p:sp>
      <p:sp>
        <p:nvSpPr>
          <p:cNvPr id="7" name="灯片编号占位符 6"/>
          <p:cNvSpPr>
            <a:spLocks noGrp="1"/>
          </p:cNvSpPr>
          <p:nvPr>
            <p:ph type="sldNum" sz="quarter" idx="12"/>
          </p:nvPr>
        </p:nvSpPr>
        <p:spPr/>
        <p:txBody>
          <a:bodyPr/>
          <a:lstStyle>
            <a:lvl1pPr>
              <a:defRPr/>
            </a:lvl1pPr>
          </a:lstStyle>
          <a:p>
            <a:fld id="{FD69493E-7536-4C62-AA00-74092D59405F}" type="slidenum">
              <a:rPr lang="zh-CN" altLang="zh-CN"/>
              <a:pPr/>
              <a:t>‹#›</a:t>
            </a:fld>
            <a:endParaRPr lang="zh-CN" altLang="zh-CN"/>
          </a:p>
        </p:txBody>
      </p:sp>
    </p:spTree>
    <p:extLst>
      <p:ext uri="{BB962C8B-B14F-4D97-AF65-F5344CB8AC3E}">
        <p14:creationId xmlns:p14="http://schemas.microsoft.com/office/powerpoint/2010/main" val="1935072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smtClean="0"/>
              <a:t>单击此处编辑母版标题样式</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smtClean="0"/>
              <a:t>单击此处编辑母版文本样式</a:t>
            </a:r>
          </a:p>
          <a:p>
            <a:pPr lvl="1"/>
            <a:r>
              <a:rPr lang="zh-CN" smtClean="0"/>
              <a:t>第二级</a:t>
            </a:r>
          </a:p>
          <a:p>
            <a:pPr lvl="2"/>
            <a:r>
              <a:rPr lang="zh-CN" smtClean="0"/>
              <a:t>第三级</a:t>
            </a:r>
          </a:p>
          <a:p>
            <a:pPr lvl="3"/>
            <a:r>
              <a:rPr lang="zh-CN" smtClean="0"/>
              <a:t>第四级</a:t>
            </a:r>
          </a:p>
          <a:p>
            <a:pPr lvl="4"/>
            <a:r>
              <a:rPr lang="zh-CN"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zh-CN"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zh-CN"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05CBFB2F-7A67-4D2F-BE27-30365BE3DDEF}" type="slidenum">
              <a:rPr lang="zh-CN" altLang="zh-CN"/>
              <a:pPr/>
              <a:t>‹#›</a:t>
            </a:fld>
            <a:endParaRPr lang="zh-CN"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25.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blipFill dpi="0" rotWithShape="1">
          <a:blip r:embed="rId2">
            <a:lum/>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683568" y="2420888"/>
            <a:ext cx="7772400" cy="1470025"/>
          </a:xfrm>
          <a:noFill/>
        </p:spPr>
        <p:txBody>
          <a:bodyPr anchor="ctr"/>
          <a:lstStyle/>
          <a:p>
            <a:r>
              <a:rPr lang="zh-CN" altLang="en-US" dirty="0" smtClean="0">
                <a:solidFill>
                  <a:schemeClr val="bg1"/>
                </a:solidFill>
                <a:effectLst>
                  <a:outerShdw blurRad="38100" dist="38100" dir="2700000" algn="tl">
                    <a:srgbClr val="000000">
                      <a:alpha val="43137"/>
                    </a:srgbClr>
                  </a:outerShdw>
                </a:effectLst>
                <a:latin typeface="方正兰亭粗黑_GBK" panose="02000000000000000000" pitchFamily="2" charset="-122"/>
                <a:ea typeface="方正兰亭粗黑_GBK" panose="02000000000000000000" pitchFamily="2" charset="-122"/>
              </a:rPr>
              <a:t>拟阵及其简单应用</a:t>
            </a:r>
            <a:endParaRPr lang="zh-CN" altLang="zh-CN" dirty="0">
              <a:solidFill>
                <a:schemeClr val="bg1"/>
              </a:solidFill>
              <a:effectLst>
                <a:outerShdw blurRad="38100" dist="38100" dir="2700000" algn="tl">
                  <a:srgbClr val="000000">
                    <a:alpha val="43137"/>
                  </a:srgbClr>
                </a:outerShdw>
              </a:effectLst>
              <a:latin typeface="方正兰亭粗黑_GBK" panose="02000000000000000000" pitchFamily="2" charset="-122"/>
              <a:ea typeface="方正兰亭粗黑_GBK" panose="02000000000000000000" pitchFamily="2" charset="-122"/>
            </a:endParaRPr>
          </a:p>
        </p:txBody>
      </p:sp>
      <p:sp>
        <p:nvSpPr>
          <p:cNvPr id="3075" name="Rectangle 3"/>
          <p:cNvSpPr>
            <a:spLocks noGrp="1" noChangeArrowheads="1"/>
          </p:cNvSpPr>
          <p:nvPr>
            <p:ph type="subTitle" idx="1"/>
          </p:nvPr>
        </p:nvSpPr>
        <p:spPr>
          <a:xfrm>
            <a:off x="2195736" y="5229200"/>
            <a:ext cx="6400800" cy="1752600"/>
          </a:xfrm>
        </p:spPr>
        <p:txBody>
          <a:bodyPr/>
          <a:lstStyle/>
          <a:p>
            <a:pPr algn="r"/>
            <a:r>
              <a:rPr lang="en-US" altLang="zh-CN" sz="1800" dirty="0" smtClean="0">
                <a:solidFill>
                  <a:schemeClr val="bg1"/>
                </a:solidFill>
                <a:latin typeface="方正细倩简体" panose="03000509000000000000" pitchFamily="65" charset="-122"/>
                <a:ea typeface="方正细倩简体" panose="03000509000000000000" pitchFamily="65" charset="-122"/>
              </a:rPr>
              <a:t>By </a:t>
            </a:r>
            <a:r>
              <a:rPr lang="zh-CN" altLang="en-US" sz="1800" dirty="0" smtClean="0">
                <a:solidFill>
                  <a:schemeClr val="bg1"/>
                </a:solidFill>
                <a:latin typeface="方正细倩简体" panose="03000509000000000000" pitchFamily="65" charset="-122"/>
                <a:ea typeface="方正细倩简体" panose="03000509000000000000" pitchFamily="65" charset="-122"/>
              </a:rPr>
              <a:t>川</a:t>
            </a:r>
            <a:r>
              <a:rPr lang="zh-CN" altLang="en-US" sz="1800" dirty="0">
                <a:solidFill>
                  <a:schemeClr val="bg1"/>
                </a:solidFill>
                <a:latin typeface="方正细倩简体" panose="03000509000000000000" pitchFamily="65" charset="-122"/>
                <a:ea typeface="方正细倩简体" panose="03000509000000000000" pitchFamily="65" charset="-122"/>
              </a:rPr>
              <a:t>雾</a:t>
            </a:r>
            <a:endParaRPr lang="zh-CN" altLang="zh-CN" sz="1800" dirty="0">
              <a:solidFill>
                <a:schemeClr val="bg1"/>
              </a:solidFill>
              <a:latin typeface="方正细倩简体" panose="03000509000000000000" pitchFamily="65" charset="-122"/>
              <a:ea typeface="方正细倩简体" panose="03000509000000000000" pitchFamily="65"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a:t>
            </a:r>
            <a:r>
              <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性质</a:t>
            </a: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buNone/>
                </a:pPr>
                <a:r>
                  <a:rPr lang="zh-CN" altLang="en-US" sz="20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在</a:t>
                </a:r>
                <a:r>
                  <a:rPr lang="zh-CN" altLang="en-US" sz="20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证明之前，我们先</a:t>
                </a:r>
                <a:r>
                  <a:rPr lang="zh-CN" altLang="en-US" sz="20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来看三个</a:t>
                </a:r>
                <a:r>
                  <a:rPr lang="zh-CN" altLang="en-US" sz="20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由拟阵性质导出的定理</a:t>
                </a:r>
                <a:r>
                  <a:rPr lang="zh-CN" altLang="en-US" sz="20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a:t>
                </a:r>
                <a:endPar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a:buFont typeface="Wingdings" panose="05000000000000000000" pitchFamily="2" charset="2"/>
                  <a:buChar char="n"/>
                </a:pP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定义</a:t>
                </a:r>
                <a:r>
                  <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3  </a:t>
                </a: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独立子集</a:t>
                </a:r>
                <a:endParaRPr lang="en-US" altLang="zh-CN"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对于拟阵</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，若</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的子集</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满足</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，则称</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的一个</a:t>
                </a:r>
                <a:r>
                  <a:rPr lang="zh-CN" altLang="en-US"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独立子集</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若对于所有</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的独立子集</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𝑌</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均有</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|&gt;=|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𝑌</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，则称</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的一个</a:t>
                </a:r>
                <a:r>
                  <a:rPr lang="zh-CN" altLang="en-US"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极大独立子集</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a:buFont typeface="Wingdings" panose="05000000000000000000" pitchFamily="2" charset="2"/>
                  <a:buChar char="l"/>
                </a:pPr>
                <a:r>
                  <a:rPr lang="zh-CN" altLang="en-US"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定理</a:t>
                </a:r>
                <a:r>
                  <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1</a:t>
                </a: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的所有极大独立子集都有相同的大小。</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证明提要</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：采用反证法。若结论不成立，则与拟阵的第三条性质独立扩充公理矛盾</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4"/>
                <a:stretch>
                  <a:fillRect l="-1247" t="-1004" r="-4898"/>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8616700"/>
      </p:ext>
    </p:extLst>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fade">
                                      <p:cBhvr>
                                        <p:cTn id="24"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拟阵的性质</a:t>
            </a: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定理</a:t>
                </a:r>
                <a:r>
                  <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2</a:t>
                </a:r>
                <a:endParaRPr lang="en-US" altLang="zh-CN"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lvl="1"/>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是一个加权矩阵，权函数为</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且</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已按权排成非升顺序。设</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是第一个使得</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独立的元素。如果这样的元素存在，则存在一个包含</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的最大权独立子集。</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证明提要：</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假设</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𝐵</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是任意非空的最优</a:t>
                </a:r>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子集，且</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𝐵</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对</a:t>
                </a:r>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任意</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𝐵</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，有</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。（因为</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已排序）</a:t>
                </a:r>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构造集合</a:t>
                </a:r>
                <a:r>
                  <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A={x}</a:t>
                </a:r>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，则可以反复地在</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𝐵</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中找出新元素加入</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𝐴</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直到</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𝐴</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𝐵</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，且保持</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𝐴</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的独立性。（独立扩充定理）</a:t>
                </a:r>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因此存在某个</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𝐵</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，使得</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𝐴</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 (</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𝐵</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𝐴</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 </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𝐵</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𝐵</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endParaRPr lang="en-US" altLang="zh-CN"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endPar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5"/>
                <a:stretch>
                  <a:fillRect l="-1247" t="-1291" r="-4898"/>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273802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fade">
                                      <p:cBhvr>
                                        <p:cTn id="15" dur="500"/>
                                        <p:tgtEl>
                                          <p:spTgt spid="4">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fade">
                                      <p:cBhvr>
                                        <p:cTn id="24" dur="500"/>
                                        <p:tgtEl>
                                          <p:spTgt spid="4">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fade">
                                      <p:cBhvr>
                                        <p:cTn id="27"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拟阵的性质</a:t>
            </a: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定理</a:t>
                </a:r>
                <a:r>
                  <a:rPr lang="en-US" altLang="zh-CN"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3</a:t>
                </a: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x</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是对于加权拟阵</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由贪心算法所选择的</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S</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的第一个元素，则剩下的寻找包含</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x</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的一个极大权独立子集问题，可以归结为求加权拟阵</a:t>
                </a:r>
                <a14:m>
                  <m:oMath xmlns:m="http://schemas.openxmlformats.org/officeDocument/2006/math">
                    <m:sSup>
                      <m:sSup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e>
                      <m:sup>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d>
                      <m:dPr>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sSup>
                          <m:sSupPr>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p>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p>
                          <m:sSupPr>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e>
                          <m:sup>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e>
                    </m:d>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的一个极大权独立子集的问题。其中</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457200" lvl="1" indent="0" algn="ctr">
                  <a:buNone/>
                </a:pPr>
                <a14:m>
                  <m:oMathPara xmlns:m="http://schemas.openxmlformats.org/officeDocument/2006/math">
                    <m:oMathParaPr>
                      <m:jc m:val="centerGroup"/>
                    </m:oMathParaPr>
                    <m:oMath xmlns:m="http://schemas.openxmlformats.org/officeDocument/2006/math">
                      <m:sSup>
                        <m:sSupPr>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p>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d>
                        <m:dPr>
                          <m:begChr m:val="{"/>
                          <m:endChr m:val="}"/>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e>
                        <m:e>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且</m:t>
                          </m:r>
                          <m:d>
                            <m:dPr>
                              <m:begChr m:val="{"/>
                              <m:endChr m:val="}"/>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e>
                          </m:d>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e>
                      </m:d>
                    </m:oMath>
                  </m:oMathPara>
                </a14:m>
                <a:endPar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endParaRPr>
              </a:p>
              <a:p>
                <a:pPr marL="457200" lvl="1" indent="0" algn="ctr">
                  <a:buNone/>
                </a:pPr>
                <a14:m>
                  <m:oMathPara xmlns:m="http://schemas.openxmlformats.org/officeDocument/2006/math">
                    <m:oMathParaPr>
                      <m:jc m:val="centerGroup"/>
                    </m:oMathParaPr>
                    <m:oMath xmlns:m="http://schemas.openxmlformats.org/officeDocument/2006/math">
                      <m:sSup>
                        <m:sSupPr>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sSup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e>
                        <m:sup>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sup>
                      </m:sSup>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𝐵</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𝐵</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𝑆</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d>
                        <m:dPr>
                          <m:begChr m:val="{"/>
                          <m:endChr m:val="}"/>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𝑥</m:t>
                          </m:r>
                        </m:e>
                      </m:d>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且</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𝐵</m:t>
                      </m:r>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d>
                        <m:dPr>
                          <m:begChr m:val="{"/>
                          <m:endChr m:val="}"/>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𝑥</m:t>
                          </m:r>
                        </m:e>
                      </m:d>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m:oMathPara>
                </a14:m>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证明提要：</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首先证明在</a:t>
                </a:r>
                <a14:m>
                  <m:oMath xmlns:m="http://schemas.openxmlformats.org/officeDocument/2006/math">
                    <m:sSup>
                      <m:sSup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e>
                      <m:sup>
                        <m: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d>
                      <m:d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sSup>
                          <m:sSup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16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p>
                            <m: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r>
                          <a:rPr lang="en-US" altLang="zh-CN" sz="16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p>
                          <m:sSup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16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e>
                          <m:sup>
                            <m: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e>
                    </m:d>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中求得任意最优解</a:t>
                </a:r>
                <a:r>
                  <a:rPr lang="en-US" altLang="zh-CN"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X</a:t>
                </a:r>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均满足</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m:t>
                    </m:r>
                    <m:r>
                      <a:rPr lang="en-US" altLang="zh-CN" sz="16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endParaRPr lang="en-US" altLang="zh-CN"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其次证明在</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16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中包含</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的最优解</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一定可以表示为</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，其中</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a:t>
                </a:r>
                <a14:m>
                  <m:oMath xmlns:m="http://schemas.openxmlformats.org/officeDocument/2006/math">
                    <m:sSup>
                      <m:sSup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e>
                      <m:sup>
                        <m: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a:t>
                </a:r>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最优解</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914400" lvl="2" indent="0">
                  <a:buNone/>
                </a:pPr>
                <a:endParaRPr lang="en-US" altLang="zh-CN"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5"/>
                <a:stretch>
                  <a:fillRect l="-1247" t="-1291"/>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016866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1000"/>
                                        <p:tgtEl>
                                          <p:spTgt spid="4">
                                            <p:txEl>
                                              <p:pRg st="3" end="3"/>
                                            </p:txEl>
                                          </p:spTgt>
                                        </p:tgtEl>
                                      </p:cBhvr>
                                    </p:animEffect>
                                    <p:anim calcmode="lin" valueType="num">
                                      <p:cBhvr>
                                        <p:cTn id="13"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fade">
                                      <p:cBhvr>
                                        <p:cTn id="25"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72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贪心算法</a:t>
            </a: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827584" y="1772816"/>
                <a:ext cx="6984776"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定理</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3</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给出</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了一个正确的递归算法来解决该问题。</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容易证明</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定理</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3</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中递归算法每次挑选出</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元素是不增的，否则与</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S</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已排序的条件矛盾。</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通过定理</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2</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不难发现，定理</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3</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的递归算法中第</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次挑选出的元素</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sub>
                    </m:sSub>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满足</a:t>
                </a:r>
                <a14:m>
                  <m:oMath xmlns:m="http://schemas.openxmlformats.org/officeDocument/2006/math">
                    <m:d>
                      <m:dPr>
                        <m:begChr m:val="{"/>
                        <m:endChr m:val="}"/>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sub>
                        </m:sSub>
                      </m:e>
                    </m:d>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。即第</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次转化模型的到的拟阵</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中有</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457200" lvl="1" indent="0">
                  <a:buNone/>
                </a:pPr>
                <a14:m>
                  <m:oMathPara xmlns:m="http://schemas.openxmlformats.org/officeDocument/2006/math">
                    <m:oMathParaPr>
                      <m:jc m:val="centerGroup"/>
                    </m:oMathParaPr>
                    <m:oMath xmlns:m="http://schemas.openxmlformats.org/officeDocument/2006/math">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d>
                        <m:dPr>
                          <m:begChr m:val="{"/>
                          <m:endChr m:val="}"/>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e>
                        <m:e>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且</m:t>
                          </m:r>
                          <m:r>
                            <a:rPr lang="en-US" altLang="zh-CN" sz="2000" i="0"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sub>
                          </m:sSub>
                          <m:r>
                            <a:rPr lang="en-US" altLang="zh-CN" sz="2000" i="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m:rPr>
                              <m:sty m:val="p"/>
                            </m:rPr>
                            <a:rPr lang="en-US" altLang="zh-CN" sz="2000" i="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y</m:t>
                          </m:r>
                          <m:r>
                            <a:rPr lang="en-US" altLang="zh-CN" sz="2000" i="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e>
                      </m:d>
                    </m:oMath>
                  </m:oMathPara>
                </a14:m>
                <a:endPar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endParaRPr>
              </a:p>
              <a:p>
                <a:pPr marL="457200" lvl="1" indent="0">
                  <a:buNone/>
                </a:pPr>
                <a14:m>
                  <m:oMathPara xmlns:m="http://schemas.openxmlformats.org/officeDocument/2006/math">
                    <m:oMathParaPr>
                      <m:jc m:val="centerGroup"/>
                    </m:oMathParaPr>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d>
                        <m:dPr>
                          <m:begChr m:val="{"/>
                          <m:endChr m:val="}"/>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e>
                        <m:e>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且</m:t>
                          </m:r>
                          <m:d>
                            <m:dPr>
                              <m:begChr m:val="{"/>
                              <m:endChr m:val="}"/>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sub>
                              </m:s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𝑦</m:t>
                              </m:r>
                            </m:e>
                          </m:d>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e>
                      </m:d>
                    </m:oMath>
                  </m:oMathPara>
                </a14:m>
                <a:endPar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endParaRPr>
              </a:p>
              <a:p>
                <a:pPr marL="457200" lvl="1" indent="0">
                  <a:buNone/>
                </a:pPr>
                <a14:m>
                  <m:oMathPara xmlns:m="http://schemas.openxmlformats.org/officeDocument/2006/math">
                    <m:oMathParaPr>
                      <m:jc m:val="centerGroup"/>
                    </m:oMathParaPr>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d>
                        <m:dPr>
                          <m:begChr m:val="{"/>
                          <m:endChr m:val="}"/>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𝐵</m:t>
                          </m:r>
                        </m:e>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𝐵</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d>
                            <m:dPr>
                              <m:begChr m:val="{"/>
                              <m:endChr m:val="}"/>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sub>
                              </m:sSub>
                            </m:e>
                          </m:d>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且</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𝐵</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d>
                            <m:dPr>
                              <m:begChr m:val="{"/>
                              <m:endChr m:val="}"/>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sub>
                              </m:sSub>
                            </m:e>
                          </m:d>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e>
                      </m:d>
                    </m:oMath>
                  </m:oMathPara>
                </a14:m>
                <a:endPar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endParaRPr>
              </a:p>
              <a:p>
                <a:pPr marL="457200" lvl="1" indent="0">
                  <a:buNone/>
                </a:pPr>
                <a14:m>
                  <m:oMathPara xmlns:m="http://schemas.openxmlformats.org/officeDocument/2006/math">
                    <m:oMathParaPr>
                      <m:jc m:val="centerGroup"/>
                    </m:oMathParaPr>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𝐵</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𝐵</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𝑆</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d>
                        <m:dPr>
                          <m:begChr m:val="{"/>
                          <m:endChr m:val="}"/>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sub>
                          </m:sSub>
                        </m:e>
                      </m:d>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且</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𝐵</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d>
                        <m:dPr>
                          <m:begChr m:val="{"/>
                          <m:endChr m:val="}"/>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sub>
                          </m:s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sub>
                          </m:sSub>
                        </m:e>
                      </m:d>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m:oMathPara>
                </a14:m>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827584" y="1772816"/>
                <a:ext cx="6984776" cy="4248472"/>
              </a:xfrm>
              <a:prstGeom prst="rect">
                <a:avLst/>
              </a:prstGeom>
              <a:blipFill rotWithShape="0">
                <a:blip r:embed="rId4"/>
                <a:stretch>
                  <a:fillRect r="-4014" b="-1578"/>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137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animEffect transition="in" filter="fade">
                                      <p:cBhvr>
                                        <p:cTn id="17" dur="500"/>
                                        <p:tgtEl>
                                          <p:spTgt spid="4">
                                            <p:txEl>
                                              <p:pRg st="5" end="5"/>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6" end="6"/>
                                            </p:txEl>
                                          </p:spTgt>
                                        </p:tgtEl>
                                        <p:attrNameLst>
                                          <p:attrName>style.visibility</p:attrName>
                                        </p:attrNameLst>
                                      </p:cBhvr>
                                      <p:to>
                                        <p:strVal val="visible"/>
                                      </p:to>
                                    </p:set>
                                    <p:animEffect transition="in" filter="fade">
                                      <p:cBhvr>
                                        <p:cTn id="20" dur="500"/>
                                        <p:tgtEl>
                                          <p:spTgt spid="4">
                                            <p:txEl>
                                              <p:pRg st="6" end="6"/>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animEffect transition="in" filter="fade">
                                      <p:cBhvr>
                                        <p:cTn id="23" dur="500"/>
                                        <p:tgtEl>
                                          <p:spTgt spid="4">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
                                            <p:txEl>
                                              <p:pRg st="8" end="8"/>
                                            </p:txEl>
                                          </p:spTgt>
                                        </p:tgtEl>
                                        <p:attrNameLst>
                                          <p:attrName>style.visibility</p:attrName>
                                        </p:attrNameLst>
                                      </p:cBhvr>
                                      <p:to>
                                        <p:strVal val="visible"/>
                                      </p:to>
                                    </p:set>
                                    <p:animEffect transition="in" filter="fade">
                                      <p:cBhvr>
                                        <p:cTn id="26"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72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贪心算法</a:t>
            </a: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u"/>
                </a:pP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算法</a:t>
                </a:r>
                <a14:m>
                  <m:oMath xmlns:m="http://schemas.openxmlformats.org/officeDocument/2006/math">
                    <m: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𝐺𝑟𝑒𝑒𝑑𝑦</m:t>
                    </m:r>
                    <m:d>
                      <m:dPr>
                        <m:ctrlP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ctrlPr>
                      </m:dPr>
                      <m:e>
                        <m:r>
                          <a:rPr lang="en-US" altLang="zh-CN" sz="24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𝑆</m:t>
                        </m:r>
                        <m:r>
                          <a:rPr lang="en-US" altLang="zh-CN" sz="24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,ℓ,</m:t>
                        </m:r>
                        <m:r>
                          <a:rPr lang="en-US" altLang="zh-CN" sz="24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𝑐</m:t>
                        </m:r>
                      </m:e>
                    </m:d>
                  </m:oMath>
                </a14:m>
                <a:endPar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算法</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𝐺𝑟𝑒𝑒𝑑𝑦</m:t>
                    </m:r>
                    <m:d>
                      <m:d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ctrlPr>
                      </m:dPr>
                      <m:e>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𝑆</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,ℓ,</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𝑐</m:t>
                        </m:r>
                      </m:e>
                    </m:d>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的正确性已经显而易见了。现在我们只需证明在递归算法中第</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个选择的元素</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sub>
                        </m:sSub>
                      </m:sub>
                    </m:sSub>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，就是</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𝐺𝑟𝑒𝑒𝑑𝑦</m:t>
                    </m:r>
                    <m:d>
                      <m:d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ctrlPr>
                      </m:dPr>
                      <m:e>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𝑆</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,ℓ,</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𝑐</m:t>
                        </m:r>
                      </m:e>
                    </m:d>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算法中选择的第</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元素</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sub>
                        </m:sSub>
                      </m:sub>
                    </m:sSub>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显然，</a:t>
                </a:r>
                <a14:m>
                  <m:oMath xmlns:m="http://schemas.openxmlformats.org/officeDocument/2006/math">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oMath>
                </a14:m>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现假设当</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时有</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sub>
                        </m:sSub>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sub>
                        </m:sSub>
                      </m:sub>
                    </m:sSub>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oMath>
                </a14:m>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当</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 </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+ 1</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，考虑所有</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&lt;</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&lt;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oMath>
                </a14:m>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14:m>
                  <m:oMath xmlns:m="http://schemas.openxmlformats.org/officeDocument/2006/math">
                    <m:r>
                      <a:rPr lang="zh-CN" altLang="en-US"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显然</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𝐴</m:t>
                    </m:r>
                    <m:r>
                      <a:rPr lang="zh-CN" altLang="en-US"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r>
                      <a:rPr lang="zh-CN" altLang="en-US"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，不满足</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e>
                      <m:sub>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d>
                      <m:d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b>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e>
                          <m:sub>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e>
                    </m:d>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在</a:t>
                </a:r>
                <a:r>
                  <a:rPr lang="zh-CN" altLang="en-US" sz="2000" u="sng"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定理</a:t>
                </a:r>
                <a:r>
                  <a:rPr lang="en-US" altLang="zh-CN" sz="2000" u="sng"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3</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中贪心算法的条件，从而</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r>
                      <m:rPr>
                        <m:nor/>
                      </m:rP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e>
                          <m:sub>
                            <m:r>
                              <m:rPr>
                                <m:sty m:val="p"/>
                              </m:rP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oMath>
                </a14:m>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14:m>
                  <m:oMath xmlns:m="http://schemas.openxmlformats.org/officeDocument/2006/math">
                    <m:r>
                      <a:rPr lang="zh-CN" altLang="en-US"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而</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m:rPr>
                                <m:sty m:val="p"/>
                              </m:rP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r>
                      <a:rPr lang="zh-CN" altLang="en-US"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满足条件。从而</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e>
                          <m:sub>
                            <m:r>
                              <m:rPr>
                                <m:sty m:val="p"/>
                              </m:rP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𝑥</m:t>
                        </m:r>
                      </m:e>
                      <m:sub>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r>
                              <a:rPr lang="zh-CN" altLang="en-US"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e>
                          <m:sub>
                            <m:r>
                              <m:rPr>
                                <m:sty m:val="p"/>
                              </m:rP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sub>
                    </m:sSub>
                  </m:oMath>
                </a14:m>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因此由数学归纳法证明了</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𝐺𝑟𝑒𝑒𝑑𝑦</m:t>
                    </m:r>
                    <m:d>
                      <m:d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ctrlPr>
                      </m:dPr>
                      <m:e>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𝑆</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,ℓ,</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中倩简体" panose="03000509000000000000" pitchFamily="65" charset="-122"/>
                          </a:rPr>
                          <m:t>𝑐</m:t>
                        </m:r>
                      </m:e>
                    </m:d>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的正确性。</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4"/>
                <a:stretch>
                  <a:fillRect l="-1247" t="-1291" b="-28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175629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animEffect transition="in" filter="fade">
                                      <p:cBhvr>
                                        <p:cTn id="20" dur="500"/>
                                        <p:tgtEl>
                                          <p:spTgt spid="4">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animEffect transition="in" filter="fade">
                                      <p:cBhvr>
                                        <p:cTn id="25" dur="500"/>
                                        <p:tgtEl>
                                          <p:spTgt spid="4">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
                                            <p:txEl>
                                              <p:pRg st="6" end="6"/>
                                            </p:txEl>
                                          </p:spTgt>
                                        </p:tgtEl>
                                        <p:attrNameLst>
                                          <p:attrName>style.visibility</p:attrName>
                                        </p:attrNameLst>
                                      </p:cBhvr>
                                      <p:to>
                                        <p:strVal val="visible"/>
                                      </p:to>
                                    </p:set>
                                    <p:animEffect transition="in" filter="fade">
                                      <p:cBhvr>
                                        <p:cTn id="30" dur="500"/>
                                        <p:tgtEl>
                                          <p:spTgt spid="4">
                                            <p:txEl>
                                              <p:pRg st="6" end="6"/>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4">
                                            <p:txEl>
                                              <p:pRg st="7" end="7"/>
                                            </p:txEl>
                                          </p:spTgt>
                                        </p:tgtEl>
                                        <p:attrNameLst>
                                          <p:attrName>style.visibility</p:attrName>
                                        </p:attrNameLst>
                                      </p:cBhvr>
                                      <p:to>
                                        <p:strVal val="visible"/>
                                      </p:to>
                                    </p:set>
                                    <p:animEffect transition="in" filter="fade">
                                      <p:cBhvr>
                                        <p:cTn id="33"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72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拟阵的简单应用</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任务调度问题</a:t>
                </a:r>
                <a:endParaRPr lang="en-US" altLang="zh-CN"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marL="800100"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现有一台计算机需要完成</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个任务，每个任务要花费计算机一个单位时间。第</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个任务必须在时刻</a:t>
                </a:r>
                <a14:m>
                  <m:oMath xmlns:m="http://schemas.openxmlformats.org/officeDocument/2006/math">
                    <m:sSub>
                      <m:sSubPr>
                        <m:ctrlPr>
                          <a:rPr lang="en-US" altLang="zh-CN" sz="2000" i="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𝑑</m:t>
                        </m:r>
                      </m:e>
                      <m:sub>
                        <m:r>
                          <a:rPr lang="en-US" altLang="zh-CN" sz="2000" i="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之前完成，否则会产生</a:t>
                </a:r>
                <a14:m>
                  <m:oMath xmlns:m="http://schemas.openxmlformats.org/officeDocument/2006/math">
                    <m:sSub>
                      <m:sSubPr>
                        <m:ctrlPr>
                          <a:rPr lang="en-US" altLang="zh-CN" sz="200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𝑤</m:t>
                        </m:r>
                      </m:e>
                      <m:sub>
                        <m:r>
                          <a:rPr lang="en-US" altLang="zh-CN" sz="2000" b="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的损失。计算机每一个单位时间只能执行一个任务。</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初始时刻为</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0</m:t>
                    </m:r>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求最小损失</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问题转化：求一组可以完成的任务使得罚款总和最大</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可以完成的一组任务特点：在时刻</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前必须完成的任务数量需要小于</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oMath>
                </a14:m>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构建该问题对应的子集系统优化问题</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很容易证明</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该子集系统具有拟阵结构</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6"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4"/>
                <a:stretch>
                  <a:fillRect l="-980" t="-1291" r="-124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spTree>
    <p:extLst>
      <p:ext uri="{BB962C8B-B14F-4D97-AF65-F5344CB8AC3E}">
        <p14:creationId xmlns:p14="http://schemas.microsoft.com/office/powerpoint/2010/main" val="220804377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animEffect transition="in" filter="fade">
                                      <p:cBhvr>
                                        <p:cTn id="23" dur="500"/>
                                        <p:tgtEl>
                                          <p:spTgt spid="6">
                                            <p:txEl>
                                              <p:pRg st="5" end="5"/>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6">
                                            <p:txEl>
                                              <p:pRg st="6" end="6"/>
                                            </p:txEl>
                                          </p:spTgt>
                                        </p:tgtEl>
                                        <p:attrNameLst>
                                          <p:attrName>style.visibility</p:attrName>
                                        </p:attrNameLst>
                                      </p:cBhvr>
                                      <p:to>
                                        <p:strVal val="visible"/>
                                      </p:to>
                                    </p:set>
                                    <p:animEffect transition="in" filter="fade">
                                      <p:cBhvr>
                                        <p:cTn id="26"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88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拟阵的简单应用</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开篇问题</a:t>
                </a:r>
                <a:r>
                  <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a:t>
                </a: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最大权极大线性无关组</a:t>
                </a:r>
                <a:endPar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维向量的</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向量集合，</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是由</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线性无关向量所组成的</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集合。</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为</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的权函数，且</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对于子集</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，记</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nary>
                      <m:naryPr>
                        <m:chr m:val="∑"/>
                        <m:supHide m:val="on"/>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naryPr>
                      <m:sub>
                        <m:r>
                          <m:rPr>
                            <m:brk m:alnAt="7"/>
                          </m:r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sub>
                      <m:sup/>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e>
                    </m:nary>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求</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使得</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且</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𝑐</m:t>
                    </m:r>
                    <m:d>
                      <m:dPr>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𝑋</m:t>
                        </m:r>
                      </m:e>
                    </m:d>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func>
                      <m:funcPr>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funcPr>
                      <m:fName>
                        <m:r>
                          <m:rPr>
                            <m:sty m:val="p"/>
                          </m:rPr>
                          <a:rPr lang="en-US" altLang="zh-CN" sz="2000" b="0" i="0"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max</m:t>
                        </m:r>
                      </m:fName>
                      <m:e>
                        <m:d>
                          <m:dPr>
                            <m:begChr m:val="{"/>
                            <m:endChr m:val="}"/>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ctrlPr>
                          </m:d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𝑐</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𝑌</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e>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𝑌</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𝑆</m:t>
                            </m:r>
                          </m:e>
                        </m:d>
                      </m:e>
                    </m:func>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oMath>
                </a14:m>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构造二元组</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1257300" lvl="2">
                  <a:buFont typeface="+mj-lt"/>
                  <a:buAutoNum type="arabicPeriod"/>
                </a:pPr>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r>
                      <m:rPr>
                        <m:sty m:val="p"/>
                      </m:rP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I</m:t>
                    </m:r>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sSup>
                      <m:sSup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p>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𝐼</m:t>
                    </m:r>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显然</a:t>
                </a:r>
                <a14:m>
                  <m:oMath xmlns:m="http://schemas.openxmlformats.org/officeDocument/2006/math">
                    <m:sSup>
                      <m:sSup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p>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也线性无关，从而</a:t>
                </a:r>
                <a14:m>
                  <m:oMath xmlns:m="http://schemas.openxmlformats.org/officeDocument/2006/math">
                    <m:sSup>
                      <m:sSup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p>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oMath>
                </a14:m>
                <a:r>
                  <a:rPr lang="zh-CN" altLang="en-US" sz="1600" dirty="0">
                    <a:solidFill>
                      <a:schemeClr val="bg1"/>
                    </a:solidFill>
                    <a:effectLst>
                      <a:outerShdw blurRad="38100" dist="38100" dir="2700000" algn="tl">
                        <a:srgbClr val="000000">
                          <a:alpha val="43137"/>
                        </a:srgbClr>
                      </a:outerShdw>
                    </a:effectLst>
                    <a:ea typeface="方正兰亭细黑_GBK" panose="02000000000000000000" pitchFamily="2" charset="-122"/>
                  </a:rPr>
                  <a:t> </a:t>
                </a:r>
                <a14:m>
                  <m:oMath xmlns:m="http://schemas.openxmlformats.org/officeDocument/2006/math">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endParaRPr lang="en-US" altLang="zh-CN"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1257300" lvl="2">
                  <a:buFont typeface="+mj-lt"/>
                  <a:buAutoNum type="arabicPeriod"/>
                </a:pPr>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且</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|&lt;|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线性无关，</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故必然</a:t>
                </a:r>
                <a:r>
                  <a:rPr lang="zh-CN" altLang="en-US"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a:t>存在</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a:t>使得</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oMath>
                </a14:m>
                <a:r>
                  <a:rPr lang="zh-CN" altLang="en-US"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a:t>不能线性表出</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oMath>
                </a14:m>
                <a:r>
                  <a:rPr lang="zh-CN" altLang="en-US"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a:t>。从而</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a:solidFill>
                      <a:schemeClr val="bg1"/>
                    </a:solidFill>
                    <a:effectLst>
                      <a:outerShdw blurRad="38100" dist="38100" dir="2700000" algn="tl">
                        <a:srgbClr val="000000">
                          <a:alpha val="43137"/>
                        </a:srgbClr>
                      </a:outerShdw>
                    </a:effectLst>
                    <a:ea typeface="方正兰亭细黑_GBK" panose="02000000000000000000" pitchFamily="2" charset="-122"/>
                  </a:rPr>
                  <a:t> </a:t>
                </a:r>
                <a14:m>
                  <m:oMath xmlns:m="http://schemas.openxmlformats.org/officeDocument/2006/math">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r>
                  <a:rPr lang="zh-CN" altLang="en-US" sz="1600"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a:t>。</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综上</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是拟阵。</a:t>
                </a:r>
                <a14:m>
                  <m:oMath xmlns:m="http://schemas.openxmlformats.org/officeDocument/2006/math">
                    <m:r>
                      <m:rPr>
                        <m:sty m:val="p"/>
                      </m:rP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c</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是拟阵</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的权函数。因此可以使用贪心解决此问题。</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685800" lvl="1" indent="0">
                  <a:buNone/>
                </a:pP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1028700" lvl="2" indent="0">
                  <a:buNone/>
                </a:pPr>
                <a:endPar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endParaRPr>
              </a:p>
            </p:txBody>
          </p:sp>
        </mc:Choice>
        <mc:Fallback xmlns="">
          <p:sp>
            <p:nvSpPr>
              <p:cNvPr id="6"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4"/>
                <a:stretch>
                  <a:fillRect l="-980" t="-1291" r="-4898"/>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spTree>
    <p:extLst>
      <p:ext uri="{BB962C8B-B14F-4D97-AF65-F5344CB8AC3E}">
        <p14:creationId xmlns:p14="http://schemas.microsoft.com/office/powerpoint/2010/main" val="26362040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fade">
                                      <p:cBhvr>
                                        <p:cTn id="15" dur="500"/>
                                        <p:tgtEl>
                                          <p:spTgt spid="6">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5" end="5"/>
                                            </p:txEl>
                                          </p:spTgt>
                                        </p:tgtEl>
                                        <p:attrNameLst>
                                          <p:attrName>style.visibility</p:attrName>
                                        </p:attrNameLst>
                                      </p:cBhvr>
                                      <p:to>
                                        <p:strVal val="visible"/>
                                      </p:to>
                                    </p:set>
                                    <p:animEffect transition="in" filter="fade">
                                      <p:cBhvr>
                                        <p:cTn id="18" dur="500"/>
                                        <p:tgtEl>
                                          <p:spTgt spid="6">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animEffect transition="in" filter="fade">
                                      <p:cBhvr>
                                        <p:cTn id="21" dur="500"/>
                                        <p:tgtEl>
                                          <p:spTgt spid="6">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7" end="7"/>
                                            </p:txEl>
                                          </p:spTgt>
                                        </p:tgtEl>
                                        <p:attrNameLst>
                                          <p:attrName>style.visibility</p:attrName>
                                        </p:attrNameLst>
                                      </p:cBhvr>
                                      <p:to>
                                        <p:strVal val="visible"/>
                                      </p:to>
                                    </p:set>
                                    <p:animEffect transition="in" filter="fade">
                                      <p:cBhvr>
                                        <p:cTn id="2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88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拟阵的简单应用</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异或</a:t>
            </a: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和最大问题</a:t>
            </a:r>
            <a:endPar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lvl="1"/>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给出</a:t>
            </a:r>
            <a:r>
              <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n</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个数，求从中选出尽可能多的数满足</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这些</a:t>
            </a:r>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数之中任意多个的异或和不为</a:t>
            </a:r>
            <a:r>
              <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0</a:t>
            </a:r>
          </a:p>
          <a:p>
            <a:pPr lvl="2"/>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这些数的和最大</a:t>
            </a:r>
            <a:endParaRPr lang="en-US" altLang="zh-CN"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将所有数转化为二进制，以每一位作为一维，那么原问题就转化成了模二剩余类整数域上的最大权极大线性无关组问题。</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直接贪心即可。</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endParaRPr lang="en-US" altLang="zh-CN" sz="16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lvl="1"/>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685800" lvl="1" indent="0">
              <a:buNone/>
            </a:pP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1028700" lvl="2" indent="0">
              <a:buNone/>
            </a:pPr>
            <a:endPar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endParaRPr>
          </a:p>
        </p:txBody>
      </p:sp>
    </p:spTree>
    <p:extLst>
      <p:ext uri="{BB962C8B-B14F-4D97-AF65-F5344CB8AC3E}">
        <p14:creationId xmlns:p14="http://schemas.microsoft.com/office/powerpoint/2010/main" val="27950668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animEffect transition="in" filter="fade">
                                      <p:cBhvr>
                                        <p:cTn id="13" dur="500"/>
                                        <p:tgtEl>
                                          <p:spTgt spid="6">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xEl>
                                              <p:pRg st="5" end="5"/>
                                            </p:txEl>
                                          </p:spTgt>
                                        </p:tgtEl>
                                        <p:attrNameLst>
                                          <p:attrName>style.visibility</p:attrName>
                                        </p:attrNameLst>
                                      </p:cBhvr>
                                      <p:to>
                                        <p:strVal val="visible"/>
                                      </p:to>
                                    </p:set>
                                    <p:animEffect transition="in" filter="fade">
                                      <p:cBhvr>
                                        <p:cTn id="18" dur="500"/>
                                        <p:tgtEl>
                                          <p:spTgt spid="6">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animEffect transition="in" filter="fade">
                                      <p:cBhvr>
                                        <p:cTn id="21"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88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拟阵的简单应用</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最小生成树</a:t>
                </a: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问题</a:t>
                </a:r>
                <a:r>
                  <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a:t>
                </a:r>
                <a:r>
                  <a:rPr lang="en-US" altLang="zh-CN" sz="2400" dirty="0" err="1"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Kruscal</a:t>
                </a:r>
                <a:r>
                  <a:rPr lang="zh-CN" altLang="en-US"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算法</a:t>
                </a:r>
                <a:endParaRPr lang="en-US" altLang="zh-CN"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marL="800100" lvl="1"/>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该算法</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是经典贪心算法。</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我们通过将最小生成树问题转化为一个子集系统的优化问题，并证明该系统具有拟阵结构，从而证明</a:t>
                </a:r>
                <a:r>
                  <a:rPr lang="en-US" altLang="zh-CN" sz="2000" dirty="0" err="1">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Kruscal</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算法的正确性</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已知</a:t>
                </a:r>
                <a14:m>
                  <m:oMath xmlns:m="http://schemas.openxmlformats.org/officeDocument/2006/math">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𝑉</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𝐸</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，构造二元组</a:t>
                </a:r>
                <a14:m>
                  <m:oMath xmlns:m="http://schemas.openxmlformats.org/officeDocument/2006/math">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，其中</a:t>
                </a:r>
                <a14:m>
                  <m:oMath xmlns:m="http://schemas.openxmlformats.org/officeDocument/2006/math">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𝐸</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14:m>
                  <m:oMath xmlns:m="http://schemas.openxmlformats.org/officeDocument/2006/math">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r>
                      <a:rPr lang="zh-CN" altLang="en-US"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p>
                      <m:sSup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e>
                      <m:sup>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sup>
                    </m:sSup>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，且</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514350" lvl="1" indent="0" algn="ctr">
                  <a:buNone/>
                </a:pPr>
                <a14:m>
                  <m:oMathPara xmlns:m="http://schemas.openxmlformats.org/officeDocument/2006/math">
                    <m:oMathParaPr>
                      <m:jc m:val="centerGroup"/>
                    </m:oMathParaPr>
                    <m:oMath xmlns:m="http://schemas.openxmlformats.org/officeDocument/2006/math">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𝑙</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𝐸</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中的边不构成回路</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m:oMathPara>
                </a14:m>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只需证明</a:t>
                </a:r>
                <a14:m>
                  <m:oMath xmlns:m="http://schemas.openxmlformats.org/officeDocument/2006/math">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是一个拟阵</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00100" lvl="1"/>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4"/>
                <a:stretch>
                  <a:fillRect l="-980" t="-1291" r="-124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390196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Effect transition="in" filter="fade">
                                      <p:cBhvr>
                                        <p:cTn id="15" dur="500"/>
                                        <p:tgtEl>
                                          <p:spTgt spid="4">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5" end="5"/>
                                            </p:txEl>
                                          </p:spTgt>
                                        </p:tgtEl>
                                        <p:attrNameLst>
                                          <p:attrName>style.visibility</p:attrName>
                                        </p:attrNameLst>
                                      </p:cBhvr>
                                      <p:to>
                                        <p:strVal val="visible"/>
                                      </p:to>
                                    </p:set>
                                    <p:animEffect transition="in" filter="fade">
                                      <p:cBhvr>
                                        <p:cTn id="18" dur="500"/>
                                        <p:tgtEl>
                                          <p:spTgt spid="4">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animEffect transition="in" filter="fade">
                                      <p:cBhvr>
                                        <p:cTn id="21"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112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拟阵的简单应用</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a:buFont typeface="+mj-lt"/>
                  <a:buAutoNum type="arabicPeriod"/>
                </a:pP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r>
                      <m:rPr>
                        <m:sty m:val="p"/>
                      </m:rPr>
                      <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I</m:t>
                    </m:r>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sSup>
                      <m:sSup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p>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𝐼</m:t>
                    </m:r>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证明</a:t>
                </a:r>
                <a14:m>
                  <m:oMath xmlns:m="http://schemas.openxmlformats.org/officeDocument/2006/math">
                    <m:sSup>
                      <m:sSup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p>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up>
                    </m:sSup>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endParaRPr lang="en-US" altLang="zh-CN" sz="2000" b="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857250" lvl="1"/>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显然，边集</a:t>
                </a:r>
                <a:r>
                  <a:rPr lang="en-US" altLang="zh-CN"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I</a:t>
                </a:r>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不构成回路，其子集也不构成回路</a:t>
                </a:r>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b="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457200">
                  <a:buFont typeface="+mj-lt"/>
                  <a:buAutoNum type="arabicPeriod"/>
                </a:pP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且</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|&lt;|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，证明</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，使得</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en-US" altLang="zh-CN" sz="2000" dirty="0">
                    <a:solidFill>
                      <a:schemeClr val="bg1"/>
                    </a:solidFill>
                    <a:effectLst>
                      <a:outerShdw blurRad="38100" dist="38100" dir="2700000" algn="tl">
                        <a:srgbClr val="000000">
                          <a:alpha val="43137"/>
                        </a:srgbClr>
                      </a:outerShdw>
                    </a:effectLst>
                    <a:ea typeface="Cambria Math" panose="02040503050406030204" pitchFamily="18" charset="0"/>
                  </a:rPr>
                  <a:t> </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endParaRPr lang="en-US" altLang="zh-CN" sz="2000" dirty="0" smtClean="0">
                  <a:solidFill>
                    <a:schemeClr val="bg1"/>
                  </a:solidFill>
                  <a:effectLst>
                    <a:outerShdw blurRad="38100" dist="38100" dir="2700000" algn="tl">
                      <a:srgbClr val="000000">
                        <a:alpha val="43137"/>
                      </a:srgbClr>
                    </a:outerShdw>
                  </a:effectLst>
                  <a:ea typeface="Cambria Math" panose="02040503050406030204" pitchFamily="18" charset="0"/>
                </a:endParaRPr>
              </a:p>
              <a:p>
                <a:pPr marL="857250" lvl="1"/>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对于</a:t>
                </a:r>
                <a14:m>
                  <m:oMath xmlns:m="http://schemas.openxmlformats.org/officeDocument/2006/math">
                    <m: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16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16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的任一极大独立子集</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都有</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𝑉</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oMath>
                </a14:m>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57250" lvl="1"/>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sSub>
                      <m:sSubPr>
                        <m:ctrlP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分别导出图</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14:m>
                  <m:oMath xmlns:m="http://schemas.openxmlformats.org/officeDocument/2006/math">
                    <m:d>
                      <m:dPr>
                        <m:begChr m:val="|"/>
                        <m:endChr m:val="|"/>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e>
                    </m:d>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&lt;</m:t>
                    </m:r>
                    <m:d>
                      <m:dPr>
                        <m:begChr m:val="|"/>
                        <m:endChr m:val="|"/>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e>
                    </m:d>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oMath>
                </a14:m>
                <a:r>
                  <a:rPr lang="zh-CN" altLang="en-US"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从而图</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不连通。用</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𝑝</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表示图</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的连通分量个数，由于</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中均没有回路，故</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𝑝</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)&lt;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𝑝</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57250" lvl="1"/>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因此</a:t>
                </a:r>
                <a14:m>
                  <m:oMath xmlns:m="http://schemas.openxmlformats.org/officeDocument/2006/math">
                    <m:r>
                      <a:rPr lang="zh-CN" altLang="en-US" sz="160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b="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zh-CN" altLang="en-US" sz="1600" b="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，使得</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所关联的两个顶点在</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𝑁</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zh-CN" altLang="en-US"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的</m:t>
                    </m:r>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不同</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连通分量中。</a:t>
                </a:r>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57250" lvl="1"/>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从而</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zh-CN" altLang="en-US"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d>
                      <m:dPr>
                        <m:begChr m:val="{"/>
                        <m:endChr m:val="}"/>
                        <m:ctrlP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d>
                    <m:r>
                      <a:rPr lang="zh-CN" altLang="en-US"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endParaRPr lang="en-US" altLang="zh-CN" sz="1600" b="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857250" lvl="1"/>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171450" indent="0">
                  <a:buNone/>
                </a:pPr>
                <a:r>
                  <a:rPr lang="zh-CN" altLang="en-US" sz="2000"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a:t>综上，</a:t>
                </a:r>
                <a:r>
                  <a:rPr lang="en-US" altLang="zh-CN" sz="2000" dirty="0">
                    <a:solidFill>
                      <a:schemeClr val="bg1"/>
                    </a:solidFill>
                    <a:effectLst>
                      <a:outerShdw blurRad="38100" dist="38100" dir="2700000" algn="tl">
                        <a:srgbClr val="000000">
                          <a:alpha val="43137"/>
                        </a:srgbClr>
                      </a:outerShdw>
                    </a:effectLst>
                    <a:ea typeface="方正兰亭细黑_GBK" panose="02000000000000000000" pitchFamily="2" charset="-122"/>
                  </a:rPr>
                  <a:t> </a:t>
                </a:r>
                <a14:m>
                  <m:oMath xmlns:m="http://schemas.openxmlformats.org/officeDocument/2006/math">
                    <m:r>
                      <m:rPr>
                        <m:sty m:val="p"/>
                      </m:rPr>
                      <a:rPr lang="en-US" altLang="zh-CN" sz="2000" b="0" i="0"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m:t>
                    </m:r>
                    <m:r>
                      <a:rPr lang="en-US" altLang="zh-CN" sz="2000" b="0" i="0"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d>
                      <m:dPr>
                        <m:ctrl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dPr>
                      <m:e>
                        <m:r>
                          <a:rPr lang="en-US" altLang="zh-CN" sz="20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e>
                    </m:d>
                    <m:r>
                      <a:rPr lang="zh-CN" altLang="en-US" sz="2000" i="1" dirty="0" err="1">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是拟阵</m:t>
                    </m:r>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a:t>从而</a:t>
                </a:r>
                <a:r>
                  <a:rPr lang="en-US" altLang="zh-CN" sz="2000"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a:t>Kruscal</a:t>
                </a:r>
                <a:r>
                  <a:rPr lang="zh-CN" altLang="en-US" sz="2000"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a:t>的贪心是正确的。</a:t>
                </a:r>
                <a:endParaRPr lang="en-US" altLang="zh-CN" sz="2000"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4"/>
                <a:stretch>
                  <a:fillRect t="-1004" r="-3829"/>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5350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animEffect transition="in" filter="fade">
                                      <p:cBhvr>
                                        <p:cTn id="20" dur="500"/>
                                        <p:tgtEl>
                                          <p:spTgt spid="4">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animEffect transition="in" filter="fade">
                                      <p:cBhvr>
                                        <p:cTn id="25" dur="500"/>
                                        <p:tgtEl>
                                          <p:spTgt spid="4">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6" end="6"/>
                                            </p:txEl>
                                          </p:spTgt>
                                        </p:tgtEl>
                                        <p:attrNameLst>
                                          <p:attrName>style.visibility</p:attrName>
                                        </p:attrNameLst>
                                      </p:cBhvr>
                                      <p:to>
                                        <p:strVal val="visible"/>
                                      </p:to>
                                    </p:set>
                                    <p:animEffect transition="in" filter="fade">
                                      <p:cBhvr>
                                        <p:cTn id="28" dur="500"/>
                                        <p:tgtEl>
                                          <p:spTgt spid="4">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8" end="8"/>
                                            </p:txEl>
                                          </p:spTgt>
                                        </p:tgtEl>
                                        <p:attrNameLst>
                                          <p:attrName>style.visibility</p:attrName>
                                        </p:attrNameLst>
                                      </p:cBhvr>
                                      <p:to>
                                        <p:strVal val="visible"/>
                                      </p:to>
                                    </p:set>
                                    <p:animEffect transition="in" filter="fade">
                                      <p:cBhvr>
                                        <p:cTn id="33"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48680"/>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最大权极大线性无关组</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a:xfrm>
                <a:off x="1115616" y="1700808"/>
                <a:ext cx="6840760" cy="2160240"/>
              </a:xfrm>
            </p:spPr>
            <p:txBody>
              <a:bodyPr/>
              <a:lstStyle/>
              <a:p>
                <a:pPr marL="0" indent="0">
                  <a:buNone/>
                </a:pPr>
                <a:r>
                  <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	</a:t>
                </a: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集合</a:t>
                </a:r>
                <a14:m>
                  <m:oMath xmlns:m="http://schemas.openxmlformats.org/officeDocument/2006/math">
                    <m: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rPr>
                      <m:t>𝑆</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包含</a:t>
                </a:r>
                <a14:m>
                  <m:oMath xmlns:m="http://schemas.openxmlformats.org/officeDocument/2006/math">
                    <m: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rPr>
                      <m:t>𝑛</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a:t>
                </a:r>
                <a14:m>
                  <m:oMath xmlns:m="http://schemas.openxmlformats.org/officeDocument/2006/math">
                    <m:r>
                      <a:rPr lang="en-US" altLang="zh-CN" sz="2400" b="0" i="1" dirty="0" smtClean="0">
                        <a:solidFill>
                          <a:schemeClr val="bg1"/>
                        </a:solidFill>
                        <a:effectLst>
                          <a:outerShdw blurRad="38100" dist="38100" dir="2700000" algn="tl">
                            <a:srgbClr val="000000">
                              <a:alpha val="43137"/>
                            </a:srgbClr>
                          </a:outerShdw>
                        </a:effectLst>
                        <a:latin typeface="Cambria Math" panose="02040503050406030204" pitchFamily="18" charset="0"/>
                      </a:rPr>
                      <m:t>𝑚</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维向量，其中第</a:t>
                </a:r>
                <a14:m>
                  <m:oMath xmlns:m="http://schemas.openxmlformats.org/officeDocument/2006/math">
                    <m:r>
                      <a:rPr lang="en-US" altLang="zh-CN" sz="2400" b="0" i="1" smtClean="0">
                        <a:solidFill>
                          <a:schemeClr val="bg1"/>
                        </a:solidFill>
                        <a:effectLst>
                          <a:outerShdw blurRad="38100" dist="38100" dir="2700000" algn="tl">
                            <a:srgbClr val="000000">
                              <a:alpha val="43137"/>
                            </a:srgbClr>
                          </a:outerShdw>
                        </a:effectLst>
                        <a:latin typeface="Cambria Math" panose="02040503050406030204" pitchFamily="18" charset="0"/>
                      </a:rPr>
                      <m:t>𝑖</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个向量有一个权</a:t>
                </a:r>
                <a14:m>
                  <m:oMath xmlns:m="http://schemas.openxmlformats.org/officeDocument/2006/math">
                    <m:sSub>
                      <m:sSubPr>
                        <m:ctrlP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rPr>
                        </m:ctrlPr>
                      </m:sSubPr>
                      <m:e>
                        <m:r>
                          <a:rPr lang="en-US" altLang="zh-CN" sz="2400" b="0" i="1" dirty="0" smtClean="0">
                            <a:solidFill>
                              <a:schemeClr val="bg1"/>
                            </a:solidFill>
                            <a:effectLst>
                              <a:outerShdw blurRad="38100" dist="38100" dir="2700000" algn="tl">
                                <a:srgbClr val="000000">
                                  <a:alpha val="43137"/>
                                </a:srgbClr>
                              </a:outerShdw>
                            </a:effectLst>
                            <a:latin typeface="Cambria Math" panose="02040503050406030204" pitchFamily="18" charset="0"/>
                          </a:rPr>
                          <m:t>𝑤</m:t>
                        </m:r>
                      </m:e>
                      <m:sub>
                        <m:r>
                          <a:rPr lang="en-US" altLang="zh-CN" sz="2400" b="0" i="1" dirty="0" smtClean="0">
                            <a:solidFill>
                              <a:schemeClr val="bg1"/>
                            </a:solidFill>
                            <a:effectLst>
                              <a:outerShdw blurRad="38100" dist="38100" dir="2700000" algn="tl">
                                <a:srgbClr val="000000">
                                  <a:alpha val="43137"/>
                                </a:srgbClr>
                              </a:outerShdw>
                            </a:effectLst>
                            <a:latin typeface="Cambria Math" panose="02040503050406030204" pitchFamily="18" charset="0"/>
                          </a:rPr>
                          <m:t>𝑖</m:t>
                        </m:r>
                      </m:sub>
                    </m:sSub>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求</a:t>
                </a:r>
                <a14:m>
                  <m:oMath xmlns:m="http://schemas.openxmlformats.org/officeDocument/2006/math">
                    <m: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黑体简体" panose="02010601030101010101" pitchFamily="2" charset="-122"/>
                      </a:rPr>
                      <m:t>𝑆</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的一个最大权和子集，满足该子集中所有向量线性无关。</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1115616" y="1700808"/>
                <a:ext cx="6840760" cy="2160240"/>
              </a:xfrm>
              <a:blipFill rotWithShape="0">
                <a:blip r:embed="rId4"/>
                <a:stretch>
                  <a:fillRect l="-980" r="-1159" b="-367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内容占位符 2"/>
              <p:cNvSpPr txBox="1">
                <a:spLocks/>
              </p:cNvSpPr>
              <p:nvPr/>
            </p:nvSpPr>
            <p:spPr bwMode="auto">
              <a:xfrm>
                <a:off x="1115616" y="3789040"/>
                <a:ext cx="6840760" cy="1647800"/>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判断</a:t>
                </a:r>
                <a:r>
                  <a:rPr lang="zh-CN" altLang="en-US"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大小为</a:t>
                </a:r>
                <a14:m>
                  <m:oMath xmlns:m="http://schemas.openxmlformats.org/officeDocument/2006/math">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rPr>
                      <m:t>𝑡</m:t>
                    </m:r>
                  </m:oMath>
                </a14:m>
                <a:r>
                  <a:rPr lang="zh-CN" altLang="en-US"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的向量组是否线性无关，通常需要</a:t>
                </a:r>
                <a14:m>
                  <m:oMath xmlns:m="http://schemas.openxmlformats.org/officeDocument/2006/math">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rPr>
                      <m:t>𝑂</m:t>
                    </m:r>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rPr>
                      <m:t>(</m:t>
                    </m:r>
                    <m:sSup>
                      <m:sSupPr>
                        <m:ctrlP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rPr>
                        </m:ctrlPr>
                      </m:sSupPr>
                      <m:e>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rPr>
                          <m:t>𝑚</m:t>
                        </m:r>
                      </m:e>
                      <m:sup>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rPr>
                          <m:t>3</m:t>
                        </m:r>
                      </m:sup>
                    </m:sSup>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rPr>
                      <m:t>)</m:t>
                    </m:r>
                  </m:oMath>
                </a14:m>
                <a:r>
                  <a:rPr lang="zh-CN" altLang="en-US"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的复杂度</a:t>
                </a:r>
                <a:endParaRPr lang="en-US" altLang="zh-CN"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14:m>
                  <m:oMath xmlns:m="http://schemas.openxmlformats.org/officeDocument/2006/math">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rPr>
                      <m:t>𝑡</m:t>
                    </m:r>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rPr>
                      <m:t>𝑛</m:t>
                    </m:r>
                  </m:oMath>
                </a14:m>
                <a:endParaRPr lang="en-US" altLang="zh-CN"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1115616" y="3789040"/>
                <a:ext cx="6840760" cy="1647800"/>
              </a:xfrm>
              <a:prstGeom prst="rect">
                <a:avLst/>
              </a:prstGeom>
              <a:blipFill rotWithShape="0">
                <a:blip r:embed="rId5"/>
                <a:stretch>
                  <a:fillRect l="-1426" t="-3333" r="-535"/>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sp>
        <p:nvSpPr>
          <p:cNvPr id="5" name="内容占位符 2"/>
          <p:cNvSpPr txBox="1">
            <a:spLocks/>
          </p:cNvSpPr>
          <p:nvPr/>
        </p:nvSpPr>
        <p:spPr bwMode="auto">
          <a:xfrm>
            <a:off x="1094019" y="5301208"/>
            <a:ext cx="6840760" cy="1160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如果该线性空间在</a:t>
            </a:r>
            <a:r>
              <a:rPr lang="zh-CN" altLang="en-US"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有限域</a:t>
            </a:r>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上</a:t>
            </a:r>
            <a:r>
              <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如模</a:t>
            </a:r>
            <a:r>
              <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2</a:t>
            </a:r>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剩余类整数域</a:t>
            </a:r>
            <a:r>
              <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r>
              <a:rPr lang="zh-CN" altLang="en-US"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有没有解决办法</a:t>
            </a:r>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594453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112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附注</a:t>
            </a: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应用拟阵的题目虽然并不常见，但却是某些贪心问题强力解法。其独立扩充公理往往成为证明模型符合拟阵条件的关键。</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457200"/>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本文通过</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介绍</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拟阵的基本概念和简单应用来帮助大家初步接触拟阵，认识拟阵。而整套拟阵理论更加复杂和深奥，也更加优美。希望本文能过起到抛砖引玉的作用。</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457200"/>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457200"/>
                <a:r>
                  <a:rPr lang="zh-CN" altLang="en-US" sz="2000" b="0" dirty="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参考文献</a:t>
                </a:r>
                <a:endParaRPr lang="en-US" altLang="zh-CN" sz="2000" b="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857250" lvl="1"/>
                <a:r>
                  <a:rPr lang="zh-CN" altLang="en-US" sz="1600" b="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孙贺 </a:t>
                </a:r>
                <a:r>
                  <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a:t>
                </a:r>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程序设计中的组合数学</a:t>
                </a:r>
                <a:r>
                  <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a:t>
                </a:r>
              </a:p>
              <a:p>
                <a:pPr marL="857250" lvl="1"/>
                <a:endParaRPr lang="en-US" altLang="zh-CN" sz="16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457200"/>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rPr>
                  <a:t>相关习题</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857250" lvl="1"/>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𝑢𝑟𝑎𝑙</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1041</m:t>
                    </m:r>
                  </m:oMath>
                </a14:m>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a:p>
                <a:pPr marL="857250" lvl="1"/>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Cambria Math" panose="02040503050406030204" pitchFamily="18" charset="0"/>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4"/>
                <a:stretch>
                  <a:fillRect t="-1004" r="-89"/>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5868144" y="5517232"/>
            <a:ext cx="1944216" cy="584775"/>
          </a:xfrm>
          <a:prstGeom prst="rect">
            <a:avLst/>
          </a:prstGeom>
          <a:noFill/>
        </p:spPr>
        <p:txBody>
          <a:bodyPr wrap="square" rtlCol="0">
            <a:spAutoFit/>
          </a:bodyPr>
          <a:lstStyle/>
          <a:p>
            <a:r>
              <a:rPr lang="zh-CN" altLang="en-US" sz="3200" dirty="0" smtClean="0">
                <a:solidFill>
                  <a:schemeClr val="bg1"/>
                </a:solidFill>
                <a:latin typeface="方正细倩简体" panose="03000509000000000000" pitchFamily="65" charset="-122"/>
                <a:ea typeface="方正细倩简体" panose="03000509000000000000" pitchFamily="65" charset="-122"/>
              </a:rPr>
              <a:t>谢谢观赏！</a:t>
            </a:r>
            <a:endParaRPr lang="zh-CN" altLang="en-US" sz="3200" dirty="0">
              <a:solidFill>
                <a:schemeClr val="bg1"/>
              </a:solidFill>
              <a:latin typeface="方正细倩简体" panose="03000509000000000000" pitchFamily="65" charset="-122"/>
              <a:ea typeface="方正细倩简体" panose="03000509000000000000" pitchFamily="65" charset="-122"/>
            </a:endParaRPr>
          </a:p>
        </p:txBody>
      </p:sp>
    </p:spTree>
    <p:extLst>
      <p:ext uri="{BB962C8B-B14F-4D97-AF65-F5344CB8AC3E}">
        <p14:creationId xmlns:p14="http://schemas.microsoft.com/office/powerpoint/2010/main" val="331969264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Effect transition="in" filter="fade">
                                      <p:cBhvr>
                                        <p:cTn id="15" dur="500"/>
                                        <p:tgtEl>
                                          <p:spTgt spid="4">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6" end="6"/>
                                            </p:txEl>
                                          </p:spTgt>
                                        </p:tgtEl>
                                        <p:attrNameLst>
                                          <p:attrName>style.visibility</p:attrName>
                                        </p:attrNameLst>
                                      </p:cBhvr>
                                      <p:to>
                                        <p:strVal val="visible"/>
                                      </p:to>
                                    </p:set>
                                    <p:animEffect transition="in" filter="fade">
                                      <p:cBhvr>
                                        <p:cTn id="18" dur="500"/>
                                        <p:tgtEl>
                                          <p:spTgt spid="4">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animEffect transition="in" filter="fade">
                                      <p:cBhvr>
                                        <p:cTn id="21" dur="500"/>
                                        <p:tgtEl>
                                          <p:spTgt spid="4">
                                            <p:txEl>
                                              <p:pRg st="7" end="7"/>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0" end="0"/>
                                            </p:txEl>
                                          </p:spTgt>
                                        </p:tgtEl>
                                        <p:attrNameLst>
                                          <p:attrName>style.visibility</p:attrName>
                                        </p:attrNameLst>
                                      </p:cBhvr>
                                      <p:to>
                                        <p:strVal val="visible"/>
                                      </p:to>
                                    </p:set>
                                    <p:animEffect transition="in" filter="fade">
                                      <p:cBhvr>
                                        <p:cTn id="26"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最大权极大线性无关组</a:t>
            </a: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1007604"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事实上，本题可以使用贪心解决。</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将所有向量按照</a:t>
                </a:r>
                <a14:m>
                  <m:oMath xmlns:m="http://schemas.openxmlformats.org/officeDocument/2006/math">
                    <m:sSub>
                      <m:sSubPr>
                        <m:ctrlPr>
                          <a:rPr lang="en-US" altLang="zh-CN" sz="2400" b="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400" b="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𝑤</m:t>
                        </m:r>
                      </m:e>
                      <m:sub>
                        <m:r>
                          <a:rPr lang="en-US" altLang="zh-CN" sz="2400" b="0" i="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从大到小排序，然后逐个加入答案集合</a:t>
                </a:r>
                <a14:m>
                  <m:oMath xmlns:m="http://schemas.openxmlformats.org/officeDocument/2006/math">
                    <m: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𝑇</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中。如果某个向量</a:t>
                </a:r>
                <a14:m>
                  <m:oMath xmlns:m="http://schemas.openxmlformats.org/officeDocument/2006/math">
                    <m: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𝑣</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能被</a:t>
                </a:r>
                <a14:m>
                  <m:oMath xmlns:m="http://schemas.openxmlformats.org/officeDocument/2006/math">
                    <m: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𝑇</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线性表出，则放弃该向量。</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最终的到的集合</a:t>
                </a:r>
                <a14:m>
                  <m:oMath xmlns:m="http://schemas.openxmlformats.org/officeDocument/2006/math">
                    <m:r>
                      <a:rPr lang="en-US" altLang="zh-CN" sz="24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𝑇</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一定是最优解。</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如何证明其正确性？这就引出了我们今天的主角</a:t>
                </a:r>
                <a:r>
                  <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1007604" y="2204864"/>
                <a:ext cx="6840760" cy="4248472"/>
              </a:xfrm>
              <a:prstGeom prst="rect">
                <a:avLst/>
              </a:prstGeom>
              <a:blipFill rotWithShape="0">
                <a:blip r:embed="rId4"/>
                <a:stretch>
                  <a:fillRect l="-980" t="-1291"/>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657227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53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p:sp>
        <p:nvSpPr>
          <p:cNvPr id="4" name="内容占位符 2"/>
          <p:cNvSpPr txBox="1">
            <a:spLocks/>
          </p:cNvSpPr>
          <p:nvPr/>
        </p:nvSpPr>
        <p:spPr bwMode="auto">
          <a:xfrm>
            <a:off x="1007604" y="2204864"/>
            <a:ext cx="6840760" cy="424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拟阵理论</a:t>
            </a:r>
            <a:r>
              <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r>
              <a:rPr lang="en-US" altLang="zh-CN" sz="2400" dirty="0" err="1"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Matroid</a:t>
            </a:r>
            <a:r>
              <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 Theory)</a:t>
            </a:r>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是组合优化的一个分支。</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矩阵</a:t>
            </a:r>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胚</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拟阵理论虽然并不是因为贪心算法而引入，但是却是贪心算法的强力辅助。</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拟阵结构的判断并不复杂，结论也十分简单：</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在问题模型满足拟阵结构的情况下，贪心策略总是能够得到最优解</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6960607"/>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animEffect transition="in" filter="fade">
                                      <p:cBhvr>
                                        <p:cTn id="20"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53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p:sp>
        <p:nvSpPr>
          <p:cNvPr id="4" name="内容占位符 2"/>
          <p:cNvSpPr txBox="1">
            <a:spLocks/>
          </p:cNvSpPr>
          <p:nvPr/>
        </p:nvSpPr>
        <p:spPr bwMode="auto">
          <a:xfrm>
            <a:off x="1007604" y="2204864"/>
            <a:ext cx="6840760" cy="424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拟阵的概念</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拟阵的基本性质</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拟阵结构基础上贪心策略的正确性</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拟阵的简单应用</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开篇</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：最大权极大线性无关组问题</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最小生成树</a:t>
            </a:r>
            <a:r>
              <a:rPr lang="en-US" altLang="zh-CN" sz="2000" dirty="0" err="1"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Kruscal</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算法的正确性证明</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其他题目</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p:cxnSp>
        <p:nvCxnSpPr>
          <p:cNvPr id="5" name="直接连接符 4"/>
          <p:cNvCxnSpPr/>
          <p:nvPr/>
        </p:nvCxnSpPr>
        <p:spPr>
          <a:xfrm>
            <a:off x="1115616" y="3717032"/>
            <a:ext cx="68407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449329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Effect transition="in" filter="fade">
                                      <p:cBhvr>
                                        <p:cTn id="15" dur="500"/>
                                        <p:tgtEl>
                                          <p:spTgt spid="4">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5" end="5"/>
                                            </p:txEl>
                                          </p:spTgt>
                                        </p:tgtEl>
                                        <p:attrNameLst>
                                          <p:attrName>style.visibility</p:attrName>
                                        </p:attrNameLst>
                                      </p:cBhvr>
                                      <p:to>
                                        <p:strVal val="visible"/>
                                      </p:to>
                                    </p:set>
                                    <p:animEffect transition="in" filter="fade">
                                      <p:cBhvr>
                                        <p:cTn id="18" dur="500"/>
                                        <p:tgtEl>
                                          <p:spTgt spid="4">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animEffect transition="in" filter="fade">
                                      <p:cBhvr>
                                        <p:cTn id="21" dur="500"/>
                                        <p:tgtEl>
                                          <p:spTgt spid="4">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7" end="7"/>
                                            </p:txEl>
                                          </p:spTgt>
                                        </p:tgtEl>
                                        <p:attrNameLst>
                                          <p:attrName>style.visibility</p:attrName>
                                        </p:attrNameLst>
                                      </p:cBhvr>
                                      <p:to>
                                        <p:strVal val="visible"/>
                                      </p:to>
                                    </p:set>
                                    <p:animEffect transition="in" filter="fade">
                                      <p:cBhvr>
                                        <p:cTn id="24" dur="500"/>
                                        <p:tgtEl>
                                          <p:spTgt spid="4">
                                            <p:txEl>
                                              <p:pRg st="7" end="7"/>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53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拟阵的概念</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1007604"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n"/>
                </a:pPr>
                <a:r>
                  <a:rPr lang="zh-CN" altLang="en-US"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定义</a:t>
                </a:r>
                <a:r>
                  <a:rPr lang="en-US" altLang="zh-CN"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1 </a:t>
                </a:r>
                <a:r>
                  <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 </a:t>
                </a:r>
                <a:r>
                  <a:rPr lang="zh-CN" altLang="en-US"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子集系统的优化问题 </a:t>
                </a:r>
                <a:endParaRPr lang="en-US" altLang="zh-CN"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𝐸</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个不同元素的集合，对每一个元素</a:t>
                </a:r>
                <a14:m>
                  <m:oMath xmlns:m="http://schemas.openxmlformats.org/officeDocument/2006/math">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𝐸</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有一个权函数</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𝑤</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，一个集合</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𝐸</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的权为</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𝑊</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，定义为</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457200" lvl="1" indent="0" algn="ctr">
                  <a:buNone/>
                </a:pPr>
                <a14:m>
                  <m:oMathPara xmlns:m="http://schemas.openxmlformats.org/officeDocument/2006/math">
                    <m:oMathParaPr>
                      <m:jc m:val="centerGroup"/>
                    </m:oMathParaPr>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𝑊</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nary>
                        <m:naryPr>
                          <m:chr m:val="∑"/>
                          <m:supHide m:val="on"/>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naryPr>
                        <m:sub>
                          <m:r>
                            <m:rPr>
                              <m:brk m:alnAt="7"/>
                            </m:r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sub>
                        <m:sup/>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𝑤</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e>
                      </m:nary>
                    </m:oMath>
                  </m:oMathPara>
                </a14:m>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457200" lvl="1" indent="0">
                  <a:buNone/>
                </a:pP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    </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𝑙</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是有限集</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𝐸</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的一个子集族，则求解</a:t>
                </a:r>
                <a14:m>
                  <m:oMath xmlns:m="http://schemas.openxmlformats.org/officeDocument/2006/math">
                    <m:r>
                      <m:rPr>
                        <m:sty m:val="p"/>
                      </m:r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max</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𝑊</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𝑙</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457200" lvl="1" indent="0">
                  <a:buNone/>
                </a:pPr>
                <a:r>
                  <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 </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   </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称为</a:t>
                </a:r>
                <a:r>
                  <a:rPr lang="zh-CN" altLang="en-US"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子集系统的优化问题</a:t>
                </a:r>
                <a:r>
                  <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开篇的向量组子集优化问题</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背包，最小生成树</a:t>
                </a:r>
                <a:r>
                  <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1007604" y="2204864"/>
                <a:ext cx="6840760" cy="4248472"/>
              </a:xfrm>
              <a:prstGeom prst="rect">
                <a:avLst/>
              </a:prstGeom>
              <a:blipFill rotWithShape="0">
                <a:blip r:embed="rId4"/>
                <a:stretch>
                  <a:fillRect l="-1248" t="-1291" r="-35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268071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
                                            <p:txEl>
                                              <p:pRg st="6" end="6"/>
                                            </p:txEl>
                                          </p:spTgt>
                                        </p:tgtEl>
                                        <p:attrNameLst>
                                          <p:attrName>style.visibility</p:attrName>
                                        </p:attrNameLst>
                                      </p:cBhvr>
                                      <p:to>
                                        <p:strVal val="visible"/>
                                      </p:to>
                                    </p:set>
                                    <p:animEffect transition="in" filter="fade">
                                      <p:cBhvr>
                                        <p:cTn id="26"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59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拟阵的概念</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1007604"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n"/>
                </a:pP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定义</a:t>
                </a:r>
                <a:r>
                  <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2  </a:t>
                </a: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拟阵</a:t>
                </a:r>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 </a:t>
                </a:r>
                <a:endParaRPr lang="en-US" altLang="zh-CN"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一个</a:t>
                </a:r>
                <a:r>
                  <a:rPr lang="zh-CN" altLang="en-US"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a:t>
                </a:r>
                <a:r>
                  <a:rPr lang="zh-CN" altLang="en-US" sz="2000" b="1"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r>
                  <a:rPr lang="en-US" altLang="zh-CN" sz="2000" b="1" dirty="0" err="1"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Matroid</a:t>
                </a:r>
                <a:r>
                  <a:rPr lang="zh-CN" altLang="en-US" sz="2000" b="1"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是一个有序对</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𝑙</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其中</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是一个非空有限集合，</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𝑙</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，他们满足一下公理</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1257300" lvl="2" indent="-342900">
                  <a:buFont typeface="+mj-lt"/>
                  <a:buAutoNum type="arabicPeriod"/>
                </a:pPr>
                <a14:m>
                  <m:oMath xmlns:m="http://schemas.openxmlformats.org/officeDocument/2006/math">
                    <m:r>
                      <a:rPr lang="zh-CN" altLang="en-US"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𝜙</m:t>
                    </m:r>
                    <m:r>
                      <a:rPr lang="zh-CN" altLang="en-US" sz="12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en-US" altLang="zh-CN" sz="1600" dirty="0">
                    <a:solidFill>
                      <a:schemeClr val="bg1"/>
                    </a:solidFill>
                    <a:effectLst>
                      <a:outerShdw blurRad="38100" dist="38100" dir="2700000" algn="tl">
                        <a:srgbClr val="000000">
                          <a:alpha val="43137"/>
                        </a:srgbClr>
                      </a:outerShdw>
                    </a:effectLst>
                    <a:ea typeface="Cambria Math" panose="02040503050406030204" pitchFamily="18" charset="0"/>
                  </a:rPr>
                  <a:t> </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1257300" lvl="2" indent="-342900">
                  <a:buFont typeface="+mj-lt"/>
                  <a:buAutoNum type="arabicPeriod"/>
                </a:pPr>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若</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en-US" altLang="zh-CN" sz="1600" dirty="0">
                    <a:solidFill>
                      <a:schemeClr val="bg1"/>
                    </a:solidFill>
                    <a:effectLst>
                      <a:outerShdw blurRad="38100" dist="38100" dir="2700000" algn="tl">
                        <a:srgbClr val="000000">
                          <a:alpha val="43137"/>
                        </a:srgbClr>
                      </a:outerShdw>
                    </a:effectLst>
                    <a:ea typeface="Cambria Math" panose="02040503050406030204" pitchFamily="18" charset="0"/>
                  </a:rPr>
                  <a:t> </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 </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，则</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en-US" altLang="zh-CN" sz="1600" dirty="0">
                    <a:solidFill>
                      <a:schemeClr val="bg1"/>
                    </a:solidFill>
                    <a:effectLst>
                      <a:outerShdw blurRad="38100" dist="38100" dir="2700000" algn="tl">
                        <a:srgbClr val="000000">
                          <a:alpha val="43137"/>
                        </a:srgbClr>
                      </a:outerShdw>
                    </a:effectLst>
                    <a:ea typeface="Cambria Math" panose="02040503050406030204" pitchFamily="18" charset="0"/>
                  </a:rPr>
                  <a:t> </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1257300" lvl="2" indent="-342900">
                  <a:buFont typeface="+mj-lt"/>
                  <a:buAutoNum type="arabicPeriod"/>
                </a:pPr>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若</a:t>
                </a:r>
                <a14:m>
                  <m:oMath xmlns:m="http://schemas.openxmlformats.org/officeDocument/2006/math">
                    <m:sSub>
                      <m:sSubPr>
                        <m:ctrlP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且</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|&lt;|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，则存在</a:t>
                </a:r>
                <a14:m>
                  <m:oMath xmlns:m="http://schemas.openxmlformats.org/officeDocument/2006/math">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zh-CN" altLang="en-US"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，使得</a:t>
                </a:r>
                <a14:m>
                  <m:oMath xmlns:m="http://schemas.openxmlformats.org/officeDocument/2006/math">
                    <m:sSub>
                      <m:sSubPr>
                        <m:ctrlP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e>
                      <m:sub>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en-US" altLang="zh-CN" sz="16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en-US" altLang="zh-CN" sz="1600" dirty="0">
                    <a:solidFill>
                      <a:schemeClr val="bg1"/>
                    </a:solidFill>
                    <a:effectLst>
                      <a:outerShdw blurRad="38100" dist="38100" dir="2700000" algn="tl">
                        <a:srgbClr val="000000">
                          <a:alpha val="43137"/>
                        </a:srgbClr>
                      </a:outerShdw>
                    </a:effectLst>
                    <a:ea typeface="Cambria Math" panose="02040503050406030204" pitchFamily="18" charset="0"/>
                  </a:rPr>
                  <a:t> </a:t>
                </a:r>
                <a14:m>
                  <m:oMath xmlns:m="http://schemas.openxmlformats.org/officeDocument/2006/math">
                    <m:r>
                      <a:rPr lang="en-US" altLang="zh-CN" sz="16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 </m:t>
                    </m:r>
                  </m:oMath>
                </a14:m>
                <a:r>
                  <a:rPr lang="zh-CN" altLang="en-US"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16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2"/>
                <a:endParaRPr lang="en-US" altLang="zh-CN" sz="1600" b="1"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第一条公理保证</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𝑙</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不空，称为</a:t>
                </a:r>
                <a:r>
                  <a:rPr lang="zh-CN" altLang="en-US"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拟阵的独立集公理</a:t>
                </a:r>
                <a:endParaRPr lang="en-US" altLang="zh-CN"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第二条表明</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具有</a:t>
                </a:r>
                <a:r>
                  <a:rPr lang="zh-CN" altLang="en-US"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可遗传性</a:t>
                </a:r>
                <a:endParaRPr lang="en-US" altLang="zh-CN"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第三条表示</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满足交换性，称为</a:t>
                </a:r>
                <a:r>
                  <a:rPr lang="zh-CN" altLang="en-US"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独立扩充公理</a:t>
                </a:r>
                <a:endParaRPr lang="en-US" altLang="zh-CN" sz="2000" u="sng"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1007604" y="2204864"/>
                <a:ext cx="6840760" cy="4248472"/>
              </a:xfrm>
              <a:prstGeom prst="rect">
                <a:avLst/>
              </a:prstGeom>
              <a:blipFill rotWithShape="0">
                <a:blip r:embed="rId4"/>
                <a:stretch>
                  <a:fillRect l="-1248" t="-1435" r="-3922"/>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00465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59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拟阵的概念</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证明以下不同条件的</a:t>
                </a:r>
                <a14:m>
                  <m:oMath xmlns:m="http://schemas.openxmlformats.org/officeDocument/2006/math">
                    <m:r>
                      <a:rPr lang="en-US" altLang="zh-CN" sz="28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8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8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8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4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r>
                      <a:rPr lang="en-US" altLang="zh-CN" sz="28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均为拟阵</a:t>
                </a:r>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57250" lvl="1" indent="-457200">
                  <a:buFont typeface="+mj-lt"/>
                  <a:buAutoNum type="arabicPeriod"/>
                </a:pP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𝑚</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维向量的</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𝑛</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个向量集合，</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是由</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线性无关向量所组成的集合。</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57250" lvl="1" indent="-457200">
                  <a:buFont typeface="+mj-lt"/>
                  <a:buAutoNum type="arabicPeriod"/>
                </a:pP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57250" lvl="1" indent="-457200">
                  <a:buFont typeface="+mj-lt"/>
                  <a:buAutoNum type="arabicPeriod"/>
                </a:pPr>
                <a:r>
                  <a:rPr lang="zh-CN" altLang="en-US" sz="2000" dirty="0" smtClean="0">
                    <a:solidFill>
                      <a:schemeClr val="bg1"/>
                    </a:solidFill>
                    <a:effectLst>
                      <a:outerShdw blurRad="38100" dist="38100" dir="2700000" algn="tl">
                        <a:srgbClr val="000000">
                          <a:alpha val="43137"/>
                        </a:srgbClr>
                      </a:outerShdw>
                    </a:effectLst>
                    <a:ea typeface="方正兰亭细黑_GBK" panose="02000000000000000000" pitchFamily="2" charset="-122"/>
                  </a:rPr>
                  <a:t>设</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是一个有限集，</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sub>
                    </m:sSub>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中至多</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个元素组成的子集，</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57250" lvl="1" indent="-457200">
                  <a:buFont typeface="+mj-lt"/>
                  <a:buAutoNum type="arabicPeriod"/>
                </a:pP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857250" lvl="1" indent="-457200">
                  <a:buFont typeface="+mj-lt"/>
                  <a:buAutoNum type="arabicPeriod"/>
                </a:pP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设</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是一个有限集，</a:t>
                </a:r>
                <a14:m>
                  <m:oMath xmlns:m="http://schemas.openxmlformats.org/officeDocument/2006/math">
                    <m:sSub>
                      <m:sSub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2</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sub>
                    </m:sSub>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的划分</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令</a:t>
                </a:r>
                <a14:m>
                  <m:oMath xmlns:m="http://schemas.openxmlformats.org/officeDocument/2006/math">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ℓ</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𝐴</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𝐴</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b>
                      <m:sSub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b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e>
                      <m:sub>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sub>
                    </m:sSub>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1,1</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𝑖</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𝑘</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endParaRPr lang="en-US" altLang="zh-CN" sz="24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4"/>
                <a:stretch>
                  <a:fillRect l="-980" t="-143" r="-712"/>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765309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4" end="4"/>
                                            </p:txEl>
                                          </p:spTgt>
                                        </p:tgtEl>
                                        <p:attrNameLst>
                                          <p:attrName>style.visibility</p:attrName>
                                        </p:attrNameLst>
                                      </p:cBhvr>
                                      <p:to>
                                        <p:strVal val="visible"/>
                                      </p:to>
                                    </p:set>
                                    <p:animEffect transition="in" filter="fade">
                                      <p:cBhvr>
                                        <p:cTn id="12" dur="500"/>
                                        <p:tgtEl>
                                          <p:spTgt spid="4">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fade">
                                      <p:cBhvr>
                                        <p:cTn id="1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59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16532" y="557808"/>
            <a:ext cx="9289032" cy="1143000"/>
          </a:xfrm>
        </p:spPr>
        <p:txBody>
          <a:bodyPr/>
          <a:lstStyle/>
          <a:p>
            <a:r>
              <a:rPr lang="zh-CN" altLang="en-US" sz="5400" dirty="0" smtClean="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rPr>
              <a:t>贪心算法</a:t>
            </a:r>
            <a:endParaRPr lang="zh-CN" altLang="en-US" sz="5400" dirty="0">
              <a:solidFill>
                <a:schemeClr val="bg1"/>
              </a:solidFill>
              <a:effectLst>
                <a:outerShdw blurRad="38100" dist="38100" dir="2700000" algn="tl">
                  <a:srgbClr val="000000">
                    <a:alpha val="43137"/>
                  </a:srgbClr>
                </a:outerShdw>
              </a:effectLst>
              <a:latin typeface="方正书宋简体" panose="02010601030101010101" pitchFamily="2" charset="-122"/>
              <a:ea typeface="方正书宋简体" panose="02010601030101010101" pitchFamily="2" charset="-122"/>
            </a:endParaRPr>
          </a:p>
        </p:txBody>
      </p:sp>
      <mc:AlternateContent xmlns:mc="http://schemas.openxmlformats.org/markup-compatibility/2006" xmlns:a14="http://schemas.microsoft.com/office/drawing/2010/main">
        <mc:Choice Requires="a14">
          <p:sp>
            <p:nvSpPr>
              <p:cNvPr id="4" name="内容占位符 2"/>
              <p:cNvSpPr txBox="1">
                <a:spLocks/>
              </p:cNvSpPr>
              <p:nvPr/>
            </p:nvSpPr>
            <p:spPr bwMode="auto">
              <a:xfrm>
                <a:off x="971600" y="2204864"/>
                <a:ext cx="6840760" cy="4248472"/>
              </a:xfrm>
              <a:prstGeom prst="rect">
                <a:avLst/>
              </a:prstGeom>
              <a:noFill/>
              <a:ln>
                <a:noFill/>
              </a:ln>
              <a:effectLst/>
              <a:extLst>
                <a:ext uri="{909E8E84-426E-40DD-AFC4-6F175D3DCCD1}">
                  <a14:hiddenFill>
                    <a:solidFill>
                      <a:schemeClr val="accent1"/>
                    </a:solidFill>
                  </a14:hiddenFill>
                </a:ext>
                <a:ext uri="{91240B29-F687-4F45-9708-019B960494DF}">
                  <a14:hiddenLine w="9525">
                    <a:solidFill>
                      <a:srgbClr val="000000"/>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n"/>
                </a:pP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定义</a:t>
                </a:r>
                <a:r>
                  <a:rPr lang="en-US" altLang="zh-CN"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4</a:t>
                </a:r>
                <a:r>
                  <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  </a:t>
                </a: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拟阵的权函数</a:t>
                </a:r>
                <a:endPar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lvl="1"/>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是一个拟阵，</a:t>
                </a:r>
                <a14:m>
                  <m:oMath xmlns:m="http://schemas.openxmlformats.org/officeDocument/2006/math">
                    <m:sSup>
                      <m:sSupPr>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ℝ</m:t>
                        </m:r>
                      </m:e>
                      <m:sup>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sup>
                    </m:sSup>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表示</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定义在</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上的全体实函数，则每个映射</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sSup>
                      <m:sSupPr>
                        <m:ctrlP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sSupPr>
                      <m:e>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Cambria Math" panose="02040503050406030204" pitchFamily="18" charset="0"/>
                          </a:rPr>
                          <m:t>ℝ</m:t>
                        </m:r>
                      </m:e>
                      <m:sup>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sup>
                    </m:sSup>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称为拟阵</a:t>
                </a:r>
                <a:r>
                  <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M</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的一个</a:t>
                </a:r>
                <a:r>
                  <a:rPr lang="zh-CN" altLang="en-US" sz="2000" u="sng"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权函数</a:t>
                </a:r>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。对于子集</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，记</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nary>
                      <m:naryPr>
                        <m:chr m:val="∑"/>
                        <m:supHide m:val="on"/>
                        <m:ctrl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ctrlPr>
                      </m:naryPr>
                      <m:sub>
                        <m:r>
                          <m:rPr>
                            <m:brk m:alnAt="7"/>
                          </m:rP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zh-CN" altLang="en-US"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sub>
                      <m:sup/>
                      <m:e>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𝑒</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e>
                    </m:nary>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 </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约定</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𝜙</m:t>
                    </m:r>
                    <m:r>
                      <a:rPr lang="en-US" altLang="zh-CN" sz="2000" b="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=0</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lvl="1"/>
                <a:endParaRPr lang="en-US" altLang="zh-CN" sz="20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a:buFont typeface="Wingdings" panose="05000000000000000000" pitchFamily="2" charset="2"/>
                  <a:buChar char="n"/>
                </a:pP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定义</a:t>
                </a:r>
                <a:r>
                  <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5  </a:t>
                </a:r>
                <a:r>
                  <a:rPr lang="zh-CN" altLang="en-US"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拟阵</a:t>
                </a: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的</a:t>
                </a:r>
                <a:r>
                  <a:rPr lang="zh-CN" altLang="en-US" sz="2400" dirty="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最</a:t>
                </a:r>
                <a:r>
                  <a:rPr lang="zh-CN" altLang="en-US"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rPr>
                  <a:t>大权独立集问题</a:t>
                </a:r>
                <a:endParaRPr lang="en-US" altLang="zh-CN" sz="2400" dirty="0" smtClean="0">
                  <a:solidFill>
                    <a:schemeClr val="bg1"/>
                  </a:solidFill>
                  <a:effectLst>
                    <a:outerShdw blurRad="38100" dist="38100" dir="2700000" algn="tl">
                      <a:srgbClr val="000000">
                        <a:alpha val="43137"/>
                      </a:srgbClr>
                    </a:outerShdw>
                  </a:effectLst>
                  <a:latin typeface="方正中倩简体" panose="03000509000000000000" pitchFamily="65" charset="-122"/>
                  <a:ea typeface="方正中倩简体" panose="03000509000000000000" pitchFamily="65" charset="-122"/>
                </a:endParaRPr>
              </a:p>
              <a:p>
                <a:pPr lvl="1"/>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对于拟阵</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𝑀</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en-US" altLang="zh-CN" sz="2000" i="1" dirty="0" err="1"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，要求确定</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𝑆</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oMath>
                </a14:m>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，使得</a:t>
                </a:r>
                <a14:m>
                  <m:oMath xmlns:m="http://schemas.openxmlformats.org/officeDocument/2006/math">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𝑋</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m:rPr>
                        <m:sty m:val="p"/>
                      </m:rP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max</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𝑐</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𝐼</m:t>
                    </m:r>
                    <m:r>
                      <a:rPr lang="zh-CN" altLang="en-US"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r>
                      <a:rPr lang="en-US" altLang="zh-CN" sz="2000" i="1" dirty="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ℓ</m:t>
                    </m:r>
                    <m:r>
                      <a:rPr lang="en-US" altLang="zh-CN" sz="2000" i="1" dirty="0" smtClean="0">
                        <a:solidFill>
                          <a:schemeClr val="bg1"/>
                        </a:solidFill>
                        <a:effectLst>
                          <a:outerShdw blurRad="38100" dist="38100" dir="2700000" algn="tl">
                            <a:srgbClr val="000000">
                              <a:alpha val="43137"/>
                            </a:srgbClr>
                          </a:outerShdw>
                        </a:effectLst>
                        <a:latin typeface="Cambria Math" panose="02040503050406030204" pitchFamily="18" charset="0"/>
                        <a:ea typeface="方正兰亭细黑_GBK" panose="02000000000000000000" pitchFamily="2" charset="-122"/>
                      </a:rPr>
                      <m:t>}</m:t>
                    </m:r>
                  </m:oMath>
                </a14:m>
                <a:r>
                  <a:rPr lang="zh-CN" altLang="en-US"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称为拟阵的最大权独立集</a:t>
                </a:r>
                <a:r>
                  <a:rPr lang="zh-CN" altLang="en-US" sz="2000" dirty="0" smtClean="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rPr>
                  <a:t>问题。</a:t>
                </a:r>
                <a:endParaRPr lang="en-US" altLang="zh-CN" sz="2000"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a:p>
                <a:pPr marL="457200" lvl="1" indent="0">
                  <a:buNone/>
                </a:pPr>
                <a:endParaRPr lang="en-US" altLang="zh-CN" sz="2000" u="sng" dirty="0">
                  <a:solidFill>
                    <a:schemeClr val="bg1"/>
                  </a:solidFill>
                  <a:effectLst>
                    <a:outerShdw blurRad="38100" dist="38100" dir="2700000" algn="tl">
                      <a:srgbClr val="000000">
                        <a:alpha val="43137"/>
                      </a:srgbClr>
                    </a:outerShdw>
                  </a:effectLst>
                  <a:latin typeface="方正兰亭细黑_GBK" panose="02000000000000000000" pitchFamily="2" charset="-122"/>
                  <a:ea typeface="方正兰亭细黑_GBK" panose="02000000000000000000" pitchFamily="2" charset="-122"/>
                </a:endParaRPr>
              </a:p>
            </p:txBody>
          </p:sp>
        </mc:Choice>
        <mc:Fallback xmlns="">
          <p:sp>
            <p:nvSpPr>
              <p:cNvPr id="4" name="内容占位符 2"/>
              <p:cNvSpPr txBox="1">
                <a:spLocks noRot="1" noChangeAspect="1" noMove="1" noResize="1" noEditPoints="1" noAdjustHandles="1" noChangeArrowheads="1" noChangeShapeType="1" noTextEdit="1"/>
              </p:cNvSpPr>
              <p:nvPr/>
            </p:nvSpPr>
            <p:spPr bwMode="auto">
              <a:xfrm>
                <a:off x="971600" y="2204864"/>
                <a:ext cx="6840760" cy="4248472"/>
              </a:xfrm>
              <a:prstGeom prst="rect">
                <a:avLst/>
              </a:prstGeom>
              <a:blipFill rotWithShape="0">
                <a:blip r:embed="rId4"/>
                <a:stretch>
                  <a:fillRect l="-1247" t="-1291" r="-4898"/>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cxnSp>
        <p:nvCxnSpPr>
          <p:cNvPr id="5" name="直接连接符 4"/>
          <p:cNvCxnSpPr/>
          <p:nvPr/>
        </p:nvCxnSpPr>
        <p:spPr>
          <a:xfrm>
            <a:off x="1115616" y="1916832"/>
            <a:ext cx="68407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0934884"/>
      </p:ext>
    </p:extLst>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 calcmode="lin" valueType="num">
                                      <p:cBhvr additive="base">
                                        <p:cTn id="15"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
                                            <p:txEl>
                                              <p:pRg st="4" end="4"/>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 calcmode="lin" valueType="num">
                                      <p:cBhvr additive="base">
                                        <p:cTn id="19"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906</TotalTime>
  <Pages>0</Pages>
  <Words>1025</Words>
  <Characters>0</Characters>
  <Application>Microsoft Office PowerPoint</Application>
  <DocSecurity>0</DocSecurity>
  <PresentationFormat>全屏显示(4:3)</PresentationFormat>
  <Lines>0</Lines>
  <Paragraphs>164</Paragraphs>
  <Slides>20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20</vt:i4>
      </vt:variant>
    </vt:vector>
  </HeadingPairs>
  <TitlesOfParts>
    <vt:vector size="31" baseType="lpstr">
      <vt:lpstr>方正黑体简体</vt:lpstr>
      <vt:lpstr>方正兰亭粗黑_GBK</vt:lpstr>
      <vt:lpstr>方正兰亭细黑_GBK</vt:lpstr>
      <vt:lpstr>方正书宋简体</vt:lpstr>
      <vt:lpstr>方正细倩简体</vt:lpstr>
      <vt:lpstr>方正中倩简体</vt:lpstr>
      <vt:lpstr>宋体</vt:lpstr>
      <vt:lpstr>Arial</vt:lpstr>
      <vt:lpstr>Cambria Math</vt:lpstr>
      <vt:lpstr>Wingdings</vt:lpstr>
      <vt:lpstr>默认设计模板</vt:lpstr>
      <vt:lpstr>拟阵及其简单应用</vt:lpstr>
      <vt:lpstr>最大权极大线性无关组</vt:lpstr>
      <vt:lpstr>最大权极大线性无关组</vt:lpstr>
      <vt:lpstr>拟阵</vt:lpstr>
      <vt:lpstr>拟阵</vt:lpstr>
      <vt:lpstr>拟阵的概念</vt:lpstr>
      <vt:lpstr>拟阵的概念</vt:lpstr>
      <vt:lpstr>拟阵的概念</vt:lpstr>
      <vt:lpstr>贪心算法</vt:lpstr>
      <vt:lpstr>拟阵的性质</vt:lpstr>
      <vt:lpstr>拟阵的性质</vt:lpstr>
      <vt:lpstr>拟阵的性质</vt:lpstr>
      <vt:lpstr>贪心算法</vt:lpstr>
      <vt:lpstr>贪心算法</vt:lpstr>
      <vt:lpstr>拟阵的简单应用</vt:lpstr>
      <vt:lpstr>拟阵的简单应用</vt:lpstr>
      <vt:lpstr>拟阵的简单应用</vt:lpstr>
      <vt:lpstr>拟阵的简单应用</vt:lpstr>
      <vt:lpstr>拟阵的简单应用</vt:lpstr>
      <vt:lpstr>附注</vt:lpstr>
    </vt:vector>
  </TitlesOfParts>
  <Manager/>
  <Company/>
  <LinksUpToDate>false</LinksUpToDate>
  <CharactersWithSpaces>0</CharactersWithSpaces>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拟阵及其简单应用</dc:title>
  <dc:subject/>
  <dc:creator>nsk</dc:creator>
  <cp:keywords/>
  <dc:description/>
  <cp:lastModifiedBy>nsk</cp:lastModifiedBy>
  <cp:revision>57</cp:revision>
  <dcterms:created xsi:type="dcterms:W3CDTF">2012-06-06T01:30:27Z</dcterms:created>
  <dcterms:modified xsi:type="dcterms:W3CDTF">2014-06-08T00:25:50Z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2052-8.1.0.2424</vt:lpwstr>
  </property>
</Properties>
</file>